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22" r:id="rId11"/>
    <p:sldId id="319" r:id="rId12"/>
    <p:sldId id="323" r:id="rId13"/>
    <p:sldId id="313" r:id="rId14"/>
    <p:sldId id="324" r:id="rId15"/>
    <p:sldId id="327" r:id="rId16"/>
    <p:sldId id="328" r:id="rId17"/>
    <p:sldId id="297" r:id="rId18"/>
    <p:sldId id="316" r:id="rId19"/>
    <p:sldId id="315" r:id="rId20"/>
    <p:sldId id="325" r:id="rId21"/>
    <p:sldId id="326" r:id="rId22"/>
    <p:sldId id="300" r:id="rId23"/>
    <p:sldId id="317" r:id="rId24"/>
    <p:sldId id="301" r:id="rId25"/>
    <p:sldId id="318" r:id="rId26"/>
    <p:sldId id="320" r:id="rId27"/>
    <p:sldId id="321" r:id="rId28"/>
    <p:sldId id="279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88"/>
    <a:srgbClr val="937F80"/>
    <a:srgbClr val="00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6254" autoAdjust="0"/>
  </p:normalViewPr>
  <p:slideViewPr>
    <p:cSldViewPr>
      <p:cViewPr>
        <p:scale>
          <a:sx n="80" d="100"/>
          <a:sy n="80" d="100"/>
        </p:scale>
        <p:origin x="-159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70869-E4A6-4BCF-B382-135102777ACA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D7780-EAE3-4452-A352-60E6447FF7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25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DSPBFL=-4000.,DSP0FL=-5000.,DSPTFL=-2000.,FSL=1.00,</a:t>
            </a:r>
          </a:p>
          <a:p>
            <a:r>
              <a:rPr lang="pt-BR" smtClean="0"/>
              <a:t> DSPBFS=-4500.,DSP0FS=-5500.,DSPTFS=-1875.,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7780-EAE3-4452-A352-60E6447FF71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15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38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69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37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57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41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01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80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54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96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43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FB610-EE3E-448D-8C75-327924003D73}" type="datetimeFigureOut">
              <a:rPr lang="pt-BR" smtClean="0"/>
              <a:t>24/05/2021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58406-7B85-4882-9977-9F74170F7B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98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8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52" y="3460113"/>
            <a:ext cx="3499806" cy="27036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/>
          <a:stretch/>
        </p:blipFill>
        <p:spPr>
          <a:xfrm>
            <a:off x="6905357" y="3468558"/>
            <a:ext cx="2995232" cy="27035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494" y="0"/>
            <a:ext cx="4194174" cy="324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5" cy="27051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8161"/>
          <a:stretch/>
        </p:blipFill>
        <p:spPr>
          <a:xfrm>
            <a:off x="2045970" y="3460114"/>
            <a:ext cx="2379381" cy="270519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5982" y="1055638"/>
            <a:ext cx="1399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Trimestre</a:t>
            </a:r>
          </a:p>
          <a:p>
            <a:pPr algn="ctr"/>
            <a:r>
              <a:rPr lang="pt-BR" sz="4000" b="1" dirty="0" smtClean="0"/>
              <a:t>DJF</a:t>
            </a:r>
            <a:endParaRPr lang="pt-BR" sz="4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78" b="7501"/>
          <a:stretch/>
        </p:blipFill>
        <p:spPr bwMode="auto">
          <a:xfrm>
            <a:off x="507551" y="6416412"/>
            <a:ext cx="8322577" cy="5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0" y="0"/>
            <a:ext cx="4194174" cy="3239999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588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5738"/>
            <a:ext cx="4320000" cy="248400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92" y="4445738"/>
            <a:ext cx="4320000" cy="24840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6136"/>
            <a:ext cx="4320000" cy="248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2" y="114253"/>
            <a:ext cx="1886107" cy="198884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827584" y="2360755"/>
            <a:ext cx="63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SAM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38804" y="6331554"/>
            <a:ext cx="60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SWS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545365" y="4653136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25" name="Imagem 2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2136136"/>
            <a:ext cx="4320000" cy="2484000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5523725" y="2348880"/>
            <a:ext cx="55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9" name="Imagem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-133327"/>
            <a:ext cx="4320000" cy="2484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510387" y="90503"/>
            <a:ext cx="58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NSA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39384" y="128826"/>
            <a:ext cx="147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Ciclo Diurno</a:t>
            </a:r>
          </a:p>
          <a:p>
            <a:pPr algn="ctr"/>
            <a:r>
              <a:rPr lang="pt-BR" sz="2000" b="1" dirty="0" smtClean="0"/>
              <a:t>TP2M</a:t>
            </a:r>
            <a:endParaRPr lang="pt-BR" sz="20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75052" y="206154"/>
            <a:ext cx="216297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Era5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Eta v1.1.0</a:t>
            </a:r>
            <a:endParaRPr lang="pt-BR" sz="1100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B050"/>
                </a:solidFill>
              </a:rPr>
              <a:t>Eta v1.3.0</a:t>
            </a:r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Eta v1.3.0 </a:t>
            </a:r>
            <a:r>
              <a:rPr lang="pt-BR" sz="1400" b="1" dirty="0" err="1" smtClean="0">
                <a:solidFill>
                  <a:srgbClr val="0070C0"/>
                </a:solidFill>
              </a:rPr>
              <a:t>HDIFFcwm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chemeClr val="accent6"/>
                </a:solidFill>
              </a:rPr>
              <a:t/>
            </a:r>
            <a:br>
              <a:rPr lang="pt-BR" b="1" dirty="0" smtClean="0">
                <a:solidFill>
                  <a:schemeClr val="accent6"/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Eta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v1.4.0 Caatinga</a:t>
            </a:r>
            <a:endParaRPr lang="pt-BR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b="1" dirty="0">
              <a:solidFill>
                <a:schemeClr val="accent6"/>
              </a:solidFill>
            </a:endParaRPr>
          </a:p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5738"/>
            <a:ext cx="4320000" cy="248400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92" y="4445738"/>
            <a:ext cx="4320000" cy="24840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6136"/>
            <a:ext cx="4320000" cy="248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2" y="114253"/>
            <a:ext cx="1886107" cy="198884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827584" y="2360755"/>
            <a:ext cx="63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SAM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38804" y="6331554"/>
            <a:ext cx="60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SWS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545365" y="4653136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25" name="Imagem 2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2136136"/>
            <a:ext cx="4320000" cy="2484000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5523725" y="2348880"/>
            <a:ext cx="55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9" name="Imagem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-133327"/>
            <a:ext cx="4320000" cy="2484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510387" y="90503"/>
            <a:ext cx="58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NSA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39384" y="128826"/>
            <a:ext cx="1478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Ciclo Diurno</a:t>
            </a:r>
          </a:p>
          <a:p>
            <a:pPr algn="ctr"/>
            <a:r>
              <a:rPr lang="pt-BR" sz="2000" b="1" dirty="0" smtClean="0"/>
              <a:t>TP2M</a:t>
            </a:r>
          </a:p>
          <a:p>
            <a:pPr algn="ctr"/>
            <a:r>
              <a:rPr lang="pt-BR" sz="2000" b="1" dirty="0" smtClean="0"/>
              <a:t>Diferença</a:t>
            </a:r>
            <a:endParaRPr lang="pt-BR" sz="20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475052" y="206154"/>
            <a:ext cx="216297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Era5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Eta v1.1.0</a:t>
            </a:r>
            <a:endParaRPr lang="pt-BR" sz="1100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B050"/>
                </a:solidFill>
              </a:rPr>
              <a:t>Eta v1.3.0</a:t>
            </a:r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Eta v1.3.0 </a:t>
            </a:r>
            <a:r>
              <a:rPr lang="pt-BR" sz="1400" b="1" dirty="0" err="1" smtClean="0">
                <a:solidFill>
                  <a:srgbClr val="0070C0"/>
                </a:solidFill>
              </a:rPr>
              <a:t>HDIFFcwm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chemeClr val="accent6"/>
                </a:solidFill>
              </a:rPr>
              <a:t/>
            </a:r>
            <a:br>
              <a:rPr lang="pt-BR" b="1" dirty="0" smtClean="0">
                <a:solidFill>
                  <a:schemeClr val="accent6"/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Eta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v1.4.0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Dry_T</a:t>
            </a:r>
            <a:endParaRPr lang="pt-BR" b="1" dirty="0">
              <a:solidFill>
                <a:schemeClr val="accent6"/>
              </a:solidFill>
            </a:endParaRPr>
          </a:p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5738"/>
            <a:ext cx="4320000" cy="248400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92" y="4445738"/>
            <a:ext cx="4320000" cy="24840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6136"/>
            <a:ext cx="4320000" cy="248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2" y="114253"/>
            <a:ext cx="1886107" cy="198884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827584" y="2360755"/>
            <a:ext cx="63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SAM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38804" y="6331554"/>
            <a:ext cx="60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SWS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545365" y="4653136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25" name="Imagem 2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2136136"/>
            <a:ext cx="4320000" cy="2484000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5523725" y="2348880"/>
            <a:ext cx="55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9" name="Imagem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-133327"/>
            <a:ext cx="4320000" cy="2484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510387" y="90503"/>
            <a:ext cx="58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NSA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39384" y="128826"/>
            <a:ext cx="1478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Ciclo Diurno</a:t>
            </a:r>
          </a:p>
          <a:p>
            <a:pPr algn="ctr"/>
            <a:r>
              <a:rPr lang="pt-BR" sz="2000" b="1" dirty="0" smtClean="0"/>
              <a:t>TP2M</a:t>
            </a:r>
          </a:p>
          <a:p>
            <a:pPr algn="ctr"/>
            <a:r>
              <a:rPr lang="pt-BR" sz="2000" b="1" dirty="0" smtClean="0"/>
              <a:t>Diferença</a:t>
            </a:r>
            <a:endParaRPr lang="pt-BR" sz="20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475052" y="206154"/>
            <a:ext cx="216297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Era5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Eta v1.1.0</a:t>
            </a:r>
            <a:endParaRPr lang="pt-BR" sz="1100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B050"/>
                </a:solidFill>
              </a:rPr>
              <a:t>Eta v1.3.0</a:t>
            </a:r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Eta v1.3.0 </a:t>
            </a:r>
            <a:r>
              <a:rPr lang="pt-BR" sz="1400" b="1" dirty="0" err="1" smtClean="0">
                <a:solidFill>
                  <a:srgbClr val="0070C0"/>
                </a:solidFill>
              </a:rPr>
              <a:t>HDIFFcwm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chemeClr val="accent6"/>
                </a:solidFill>
              </a:rPr>
              <a:t/>
            </a:r>
            <a:br>
              <a:rPr lang="pt-BR" b="1" dirty="0" smtClean="0">
                <a:solidFill>
                  <a:schemeClr val="accent6"/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Eta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v1.4.0 Caatinga</a:t>
            </a:r>
            <a:endParaRPr lang="pt-BR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b="1" dirty="0">
              <a:solidFill>
                <a:schemeClr val="accent6"/>
              </a:solidFill>
            </a:endParaRPr>
          </a:p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2" y="114253"/>
            <a:ext cx="1886107" cy="1988841"/>
          </a:xfrm>
          <a:prstGeom prst="rect">
            <a:avLst/>
          </a:prstGeom>
        </p:spPr>
      </p:pic>
      <p:pic>
        <p:nvPicPr>
          <p:cNvPr id="17" name="Imagem 1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9642"/>
            <a:ext cx="4320000" cy="248400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00" y="4445738"/>
            <a:ext cx="4320000" cy="24840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40040"/>
            <a:ext cx="4320000" cy="2484000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827584" y="2360755"/>
            <a:ext cx="63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SAM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838804" y="4676886"/>
            <a:ext cx="60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SWS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5545365" y="4653136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30" name="Imagem 2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6136"/>
            <a:ext cx="4320000" cy="2484000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>
            <a:off x="5523725" y="2348880"/>
            <a:ext cx="55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32" name="Imagem 3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33327"/>
            <a:ext cx="4320000" cy="2484000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5510387" y="90503"/>
            <a:ext cx="58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NSA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93887" y="128826"/>
            <a:ext cx="136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Ciclo Anual</a:t>
            </a:r>
          </a:p>
          <a:p>
            <a:pPr algn="ctr"/>
            <a:r>
              <a:rPr lang="pt-BR" sz="2000" b="1" dirty="0" smtClean="0"/>
              <a:t>PREC</a:t>
            </a:r>
            <a:endParaRPr lang="pt-BR" sz="2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75052" y="206154"/>
            <a:ext cx="216297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Era5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Eta v1.1.0</a:t>
            </a:r>
            <a:endParaRPr lang="pt-BR" sz="1100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B050"/>
                </a:solidFill>
              </a:rPr>
              <a:t>Eta v1.3.0</a:t>
            </a:r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Eta v1.3.0 </a:t>
            </a:r>
            <a:r>
              <a:rPr lang="pt-BR" sz="1400" b="1" dirty="0" err="1" smtClean="0">
                <a:solidFill>
                  <a:srgbClr val="0070C0"/>
                </a:solidFill>
              </a:rPr>
              <a:t>HDIFFcwm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chemeClr val="accent6"/>
                </a:solidFill>
              </a:rPr>
              <a:t/>
            </a:r>
            <a:br>
              <a:rPr lang="pt-BR" b="1" dirty="0" smtClean="0">
                <a:solidFill>
                  <a:schemeClr val="accent6"/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Eta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v1.4.0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Dry_T</a:t>
            </a:r>
            <a:endParaRPr lang="pt-BR" b="1" dirty="0">
              <a:solidFill>
                <a:schemeClr val="accent6"/>
              </a:solidFill>
            </a:endParaRPr>
          </a:p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2" y="114253"/>
            <a:ext cx="1886107" cy="1988841"/>
          </a:xfrm>
          <a:prstGeom prst="rect">
            <a:avLst/>
          </a:prstGeom>
        </p:spPr>
      </p:pic>
      <p:pic>
        <p:nvPicPr>
          <p:cNvPr id="17" name="Imagem 1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9642"/>
            <a:ext cx="4320000" cy="248400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00" y="4445738"/>
            <a:ext cx="4320000" cy="24840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40040"/>
            <a:ext cx="4320000" cy="2484000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827584" y="2360755"/>
            <a:ext cx="63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SAM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838804" y="4676886"/>
            <a:ext cx="60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SWS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5545365" y="4653136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30" name="Imagem 2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6136"/>
            <a:ext cx="4320000" cy="2484000"/>
          </a:xfrm>
          <a:prstGeom prst="rect">
            <a:avLst/>
          </a:prstGeom>
        </p:spPr>
      </p:pic>
      <p:sp>
        <p:nvSpPr>
          <p:cNvPr id="31" name="Retângulo 30"/>
          <p:cNvSpPr/>
          <p:nvPr/>
        </p:nvSpPr>
        <p:spPr>
          <a:xfrm>
            <a:off x="5523725" y="2348880"/>
            <a:ext cx="55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32" name="Imagem 31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33327"/>
            <a:ext cx="4320000" cy="2484000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5510387" y="90503"/>
            <a:ext cx="58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NSA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93887" y="128826"/>
            <a:ext cx="136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Ciclo Anual</a:t>
            </a:r>
          </a:p>
          <a:p>
            <a:pPr algn="ctr"/>
            <a:r>
              <a:rPr lang="pt-BR" sz="2000" b="1" dirty="0" smtClean="0"/>
              <a:t>PREC</a:t>
            </a:r>
            <a:endParaRPr lang="pt-BR" sz="2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75052" y="206154"/>
            <a:ext cx="216297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Era5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Eta v1.1.0</a:t>
            </a:r>
            <a:endParaRPr lang="pt-BR" sz="1100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B050"/>
                </a:solidFill>
              </a:rPr>
              <a:t>Eta v1.3.0</a:t>
            </a:r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Eta v1.3.0 </a:t>
            </a:r>
            <a:r>
              <a:rPr lang="pt-BR" sz="1400" b="1" dirty="0" err="1" smtClean="0">
                <a:solidFill>
                  <a:srgbClr val="0070C0"/>
                </a:solidFill>
              </a:rPr>
              <a:t>HDIFFcwm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chemeClr val="accent6"/>
                </a:solidFill>
              </a:rPr>
              <a:t/>
            </a:r>
            <a:br>
              <a:rPr lang="pt-BR" b="1" dirty="0" smtClean="0">
                <a:solidFill>
                  <a:schemeClr val="accent6"/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Eta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v1.4.0 Caatinga</a:t>
            </a:r>
            <a:endParaRPr lang="pt-BR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b="1" dirty="0">
              <a:solidFill>
                <a:schemeClr val="accent6"/>
              </a:solidFill>
            </a:endParaRPr>
          </a:p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94124" y="404664"/>
            <a:ext cx="3050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MAE, RMSE, TCORR, SCORR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465609" y="64115"/>
            <a:ext cx="230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Ciclo Diurno – TP2M</a:t>
            </a:r>
            <a:endParaRPr lang="pt-BR" sz="2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1440160" cy="1518604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372315"/>
              </p:ext>
            </p:extLst>
          </p:nvPr>
        </p:nvGraphicFramePr>
        <p:xfrm>
          <a:off x="323528" y="1341376"/>
          <a:ext cx="8640003" cy="5435602"/>
        </p:xfrm>
        <a:graphic>
          <a:graphicData uri="http://schemas.openxmlformats.org/drawingml/2006/table">
            <a:tbl>
              <a:tblPr/>
              <a:tblGrid>
                <a:gridCol w="652516"/>
                <a:gridCol w="652516"/>
                <a:gridCol w="652516"/>
                <a:gridCol w="652516"/>
                <a:gridCol w="652516"/>
                <a:gridCol w="652516"/>
                <a:gridCol w="652516"/>
                <a:gridCol w="652516"/>
                <a:gridCol w="734078"/>
                <a:gridCol w="734078"/>
                <a:gridCol w="652516"/>
                <a:gridCol w="652516"/>
                <a:gridCol w="646687"/>
              </a:tblGrid>
              <a:tr h="12551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Áreas AR6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v1.1.0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v1.3.0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v1.4.0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07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vegtype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fss 0.80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bhs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dspl ori fss.8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HDIFFS CO2eq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DSPBFS35 HDIFFS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DSPBFS35 HDIFF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CZIL HDIFF(cwm) EPSQ2 0.12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CO2eq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Dry_T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Caatinga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NES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1.13711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1.0259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1.24098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74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1.16191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1.16569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1.24802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1.18915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1.15732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1.17572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4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1.14287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1.14478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1.14957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3E783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NES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1.48118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1.34076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1.61661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1.50849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1.51566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1.57399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99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1.55346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0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1.4913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1.50965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1.45313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D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1.46811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1.47382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382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NES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0.852015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C2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0.854052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0.826201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0.830709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0.833252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0.806948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0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0.814086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0.817703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3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0.805685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0.826907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0.829728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0.823139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NES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0.97612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0.984179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0.983168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7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0.981924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0.985554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0.984455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0.982667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0.983053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0.983999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0.983552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0.984819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0.981911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07E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NSA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1.22697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1.10949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7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1.1411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1.11274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0.988435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1.14063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2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1.09171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1.09981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1.14465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1.22384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6D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1.12058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1.11941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NSA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1.65506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1.47346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1.53588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9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1.48858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1.37061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1.51822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1.46595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0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1.47295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1.52267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4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1.58677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0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1.49454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1.49254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83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NSA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0.785062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0.828551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0.794183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0.785091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0.81057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0.776591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3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0.789206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0.78461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0.775875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0.775997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0.78497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0.784731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NSA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0.97394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0.968424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0.970638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4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0.972881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0.972228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F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0.97298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0.974821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0.973501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0.972439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0.977883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0.975196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0.975756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D380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NWS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1.26878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1.42481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97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1.44615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1.37921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1.39818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1.41453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D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1.38091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1.3694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1.37787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1.37361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1.39031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1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1.39791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17F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NWS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1.75563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1.85801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1.96575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1.8695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1.88549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1.88401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1.87261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1.86678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1.86527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1.85308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1.87457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1.88013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F82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NWS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0.959789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0.954024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0.956195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0.956121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0.957469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0.955404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0.956144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0.955625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0.954736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7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0.955049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0.955334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0.954828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NWS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0.976125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0.984709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0.986336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0.991827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0.991167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0.988872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0.991351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0.991022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0.992323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CC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0.992897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0.990113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0.990943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SAM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1.59573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1.15707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1.4421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1.43808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1.24093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C6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1.49807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0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1.631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1.61723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1.62225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1.80032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1.65079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1.68496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B77A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SAM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1.92811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1.50195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1.7791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B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1.74941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8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1.56346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9C4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1.80947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1.94587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C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1.92193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1.93341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2.10331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1.96977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1.99841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B67A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SAM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0.965903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0.961858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0.971306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0.972333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0.971231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0.970883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0.97071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0.970319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0.96929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0.969214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0.969289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0.969328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SAM   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0.971023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0.982874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0.98362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0.980992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0.985947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BC5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0.986412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0.980992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0.98323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0.983363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0.98478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0.984167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0.98264</a:t>
                      </a:r>
                    </a:p>
                  </a:txBody>
                  <a:tcPr marL="5481" marR="5481" marT="5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6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94124" y="404664"/>
            <a:ext cx="3050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MAE, RMSE, TCORR, SCORR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465609" y="64115"/>
            <a:ext cx="230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Ciclo Diurno – TP2M</a:t>
            </a:r>
            <a:endParaRPr lang="pt-BR" sz="2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1440160" cy="1518604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87681"/>
              </p:ext>
            </p:extLst>
          </p:nvPr>
        </p:nvGraphicFramePr>
        <p:xfrm>
          <a:off x="323528" y="1269370"/>
          <a:ext cx="8639999" cy="5399990"/>
        </p:xfrm>
        <a:graphic>
          <a:graphicData uri="http://schemas.openxmlformats.org/drawingml/2006/table">
            <a:tbl>
              <a:tblPr/>
              <a:tblGrid>
                <a:gridCol w="652515"/>
                <a:gridCol w="652515"/>
                <a:gridCol w="652515"/>
                <a:gridCol w="652515"/>
                <a:gridCol w="652515"/>
                <a:gridCol w="652515"/>
                <a:gridCol w="652515"/>
                <a:gridCol w="652515"/>
                <a:gridCol w="734080"/>
                <a:gridCol w="734080"/>
                <a:gridCol w="652515"/>
                <a:gridCol w="652515"/>
                <a:gridCol w="646689"/>
              </a:tblGrid>
              <a:tr h="18588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Áreas AR6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v1.1.0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v1.3.0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v1.4.0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669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vegtype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fss 0.80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bhs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dspl ori fss.8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HDIFFS CO2eq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DSPBFS35 HDIFFS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DSPBFS35 HDIFF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CZIL HDIFF(cwm) EPSQ2 0.12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CO2eq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Dry_T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Caatinga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SES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1.24027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1.2366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1.43862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1.38784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1.36157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1.37402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1.42743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1.37061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1.42838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1.59885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1.51623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A2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1.51593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A276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SES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1.6603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BC9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1.59253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1.89662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1.83363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7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1.79042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0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1.76934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1.8727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1.79665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1.87669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2.06773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1.95634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D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1.95655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D78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SES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0.956695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0.952884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0.950502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0.951113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0.950247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0.948142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0.947201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E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0.949679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0.945763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7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0.941014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0.943469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0.943002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97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SES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0.996352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0.994731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0.992303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0.992997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B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0.992506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0.994604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0.993559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0.994746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0.99539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0.994504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0.99368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0.993101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276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SSA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0.820558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0.960733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1.34571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1.29445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1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1.27926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8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1.10825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1.13908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9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1.06061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1.07054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0.936432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D3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1.03607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1.03659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582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SSA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1.2522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1.38915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7D1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1.95554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1.87085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6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1.85178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C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1.57416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1.65675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CD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1.56068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1.56605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1.37784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D0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1.48741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0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1.48546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F8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SSA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0.957795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0.948585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0.923384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0.926781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0.926657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0.940791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0.936603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0.940323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0.941104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0.94953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0.946627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0.94671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DC8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SSA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0.99633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0.99587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0.995702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0.995606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0.995591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0.994553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0.99552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0.996563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0.996393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0.997358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0.996024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0.995729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382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MAE1 SWS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1.41603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4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1.286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1.45079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1.3769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1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1.36535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A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1.37381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3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1.25901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1.2282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1.25246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FD4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1.26768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1.26158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1.26932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2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RMSE2 SWS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1.75741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CC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1.77453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2.04556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1.91706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7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1.90865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AB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1.81866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1.79844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1.76684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DF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1.77029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1.76653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1.75042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1.75879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ECF7E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SWS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0.965068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0.955887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0.961065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0.962218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0.962058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0.962212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0.962991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0.963316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0.963487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0.959841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0.963229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0.962898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583"/>
                    </a:solidFill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886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SWS   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0.994801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0.992515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0.98998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0.991166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0.990748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0.991441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0.991448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0.990892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0.99093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0.990994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0.991143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0.990659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9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764179" y="404664"/>
            <a:ext cx="1710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TCORR, SCORR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58487" y="64115"/>
            <a:ext cx="2116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Ciclo Anual – PREC</a:t>
            </a:r>
            <a:endParaRPr lang="pt-BR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4253"/>
            <a:ext cx="1944216" cy="2050115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07617"/>
              </p:ext>
            </p:extLst>
          </p:nvPr>
        </p:nvGraphicFramePr>
        <p:xfrm>
          <a:off x="181235" y="1759971"/>
          <a:ext cx="8783253" cy="4837381"/>
        </p:xfrm>
        <a:graphic>
          <a:graphicData uri="http://schemas.openxmlformats.org/drawingml/2006/table">
            <a:tbl>
              <a:tblPr/>
              <a:tblGrid>
                <a:gridCol w="1727253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Áreas AR6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v1.1.0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v1.3.0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 v1.4.0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vegtype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dspl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 fss.8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bhs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dspl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fss.8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HDIFFs CO2eq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DSPBFS35 HDIFFS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DSPBFS35 HDIFF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CZIL HDIFF(cwm) EPSQ2 0.12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HDIFFcwm HPBLmod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HDIFF</a:t>
                      </a:r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cwm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HPBLmod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CZILmod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CO2eq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Dry_T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Caatinga</a:t>
                      </a:r>
                    </a:p>
                  </a:txBody>
                  <a:tcPr marL="5611" marR="5611" marT="56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CAR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0.215339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0.304484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0.281188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0.37975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0.374982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0.41467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0.325622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0.190343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0.274276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0.229876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0.323148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0.169723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0.232776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0.264707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CAR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0.570966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0.805642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0.805063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0.567405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0.691476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0.764648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0.670243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0.795405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0.601854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0.642783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0.74193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0.775959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0.383121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0.686135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NES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0.608362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0.542225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0.580835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0.59425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0.564926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0.571614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0.595648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0.642163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0.6248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0.640095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0.637963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0.65101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0.624697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0.622022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NES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0.946513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0.945556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0.95736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0.952703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0.946695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0.962851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0.960666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0.963956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0.951701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0.970222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0.95946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0.965292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0.982659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0.968851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NSA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0.597912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0.64291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0.65764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0.650236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0.621221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0.666593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0.646886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0.647005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0.655009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0.648685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0.652561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0.650112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0.649365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0.657869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NSA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0.779083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0.73638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0.759015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0.838691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0.834005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0.835013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0.764253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0.734412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0.837409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0.823413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0.859025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0.851684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0.848881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0.865222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NWS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0.732901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0.705045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0.720814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0.720384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0.728662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0.715742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0.729019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0.701476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0.704481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0.699972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0.700921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0.69607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0.683314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0.682706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NWS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0.279332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0.36698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0.453484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0.374964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0.232082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0.475644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0.441035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0.338772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0.462115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0.45027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0.332632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0.218909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0.358117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0.285766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SAM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0.516276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0.437217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0.47597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0.502062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0.514707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0.478136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0.487192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0.500828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0.486224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0.514277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0.483654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0.532386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0.485083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0.501163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SAM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0.973479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0.990128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0.985595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0.980062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0.987927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0.98159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0.970716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0.971794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0.962335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0.979082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0.972907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0.973282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0.977585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0.976431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SCA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0.584746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0.51145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0.478735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0.498534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0.512463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0.547112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0.521958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0.505775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0.537441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0.522175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0.53823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0.517677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0.535932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0.528642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SCA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0.80455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0.807713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0.849642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0.858005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0.860491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0.862609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0.811595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0.857573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0.8556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0.804579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0.798938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0.751545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0.833737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0.843787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SES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0.615617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0.493988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0.60874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0.605304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0.587145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0.624135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0.625776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0.611478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0.608408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0.622247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0.596547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0.571404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0.598549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0.605926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SES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0.904276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0.863308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0.788539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0.809291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0.830143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0.815626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0.809357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0.876577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0.866557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0.895497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0.861865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0.909215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0.906017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0.909498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SSA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0.70575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0.686617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0.705773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0.710274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0.691404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0.699822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0.69712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0.696793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0.744182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0.742385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0.731538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0.697028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0.705627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0.697512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SSA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0.908057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0.932751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0.93236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0.932687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0.925683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0.922372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0.917189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0.934981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0.914865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0.917435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0.909543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0.914356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0.920968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0.931062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SCORR SWS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0.853439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0.826238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0.851484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0.85584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0.853284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0.832044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0.849316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0.840149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0.861468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0.862927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0.858932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0.846299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0.85445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0.851244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TCORR SWS v1.1.0 Result value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0.988129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0.98013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0.987885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0.990398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0.991554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0.98423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0.9888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0.984332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0.98531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0.989459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0.988344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0.98859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0.991986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0.992393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Somatorio 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12.584727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12.578762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12.880122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12.82084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12.74885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6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13.154451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12.812391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12.793812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12.934035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12.955379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12.948138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12.680541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2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12.572864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12.870936</a:t>
                      </a:r>
                    </a:p>
                  </a:txBody>
                  <a:tcPr marL="5611" marR="5611" marT="56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8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3"/>
          <a:stretch/>
        </p:blipFill>
        <p:spPr>
          <a:xfrm>
            <a:off x="427584" y="651111"/>
            <a:ext cx="3630199" cy="328194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3"/>
          <a:stretch/>
        </p:blipFill>
        <p:spPr>
          <a:xfrm>
            <a:off x="427585" y="3687323"/>
            <a:ext cx="3630199" cy="32819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651111"/>
            <a:ext cx="4248471" cy="32819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3687323"/>
            <a:ext cx="4248471" cy="32819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39552" y="1487822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2023" y="4635796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8" t="-6525" b="-7972"/>
          <a:stretch/>
        </p:blipFill>
        <p:spPr>
          <a:xfrm>
            <a:off x="7902832" y="654759"/>
            <a:ext cx="1115615" cy="6314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tângulo 10"/>
          <p:cNvSpPr/>
          <p:nvPr/>
        </p:nvSpPr>
        <p:spPr>
          <a:xfrm>
            <a:off x="3002683" y="26445"/>
            <a:ext cx="2577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/>
              <a:t>Cloud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water</a:t>
            </a:r>
            <a:endParaRPr lang="pt-BR" sz="2800" b="1" dirty="0" smtClean="0"/>
          </a:p>
        </p:txBody>
      </p:sp>
      <p:sp>
        <p:nvSpPr>
          <p:cNvPr id="12" name="Retângulo 11"/>
          <p:cNvSpPr/>
          <p:nvPr/>
        </p:nvSpPr>
        <p:spPr>
          <a:xfrm>
            <a:off x="4499992" y="1487822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22463" y="4635796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815566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830118" y="251356"/>
            <a:ext cx="122514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v1.3.0</a:t>
            </a:r>
            <a:endParaRPr lang="pt-B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651111"/>
            <a:ext cx="4248471" cy="328194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3687323"/>
            <a:ext cx="4248471" cy="32819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2"/>
          <a:stretch/>
        </p:blipFill>
        <p:spPr>
          <a:xfrm>
            <a:off x="395536" y="651111"/>
            <a:ext cx="3606448" cy="32819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2"/>
          <a:stretch/>
        </p:blipFill>
        <p:spPr>
          <a:xfrm>
            <a:off x="395536" y="3687323"/>
            <a:ext cx="3606448" cy="32819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95470" y="1487822"/>
            <a:ext cx="4988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M</a:t>
            </a:r>
          </a:p>
          <a:p>
            <a:pPr algn="ctr"/>
            <a:r>
              <a:rPr lang="pt-BR" sz="2800" b="1" dirty="0"/>
              <a:t>A</a:t>
            </a:r>
          </a:p>
          <a:p>
            <a:pPr algn="ctr"/>
            <a:r>
              <a:rPr lang="pt-BR" sz="2800" b="1" dirty="0"/>
              <a:t>M</a:t>
            </a:r>
          </a:p>
        </p:txBody>
      </p:sp>
      <p:sp>
        <p:nvSpPr>
          <p:cNvPr id="7" name="Retângulo 6"/>
          <p:cNvSpPr/>
          <p:nvPr/>
        </p:nvSpPr>
        <p:spPr>
          <a:xfrm>
            <a:off x="550000" y="4635796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</a:p>
          <a:p>
            <a:pPr algn="ctr"/>
            <a:r>
              <a:rPr lang="pt-BR" sz="2800" b="1" dirty="0"/>
              <a:t>O</a:t>
            </a:r>
          </a:p>
          <a:p>
            <a:pPr algn="ctr"/>
            <a:r>
              <a:rPr lang="pt-BR" sz="2800" b="1" dirty="0"/>
              <a:t>N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8" t="-6525" b="-7972"/>
          <a:stretch/>
        </p:blipFill>
        <p:spPr>
          <a:xfrm>
            <a:off x="7902832" y="654759"/>
            <a:ext cx="1115615" cy="6314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tângulo 10"/>
          <p:cNvSpPr/>
          <p:nvPr/>
        </p:nvSpPr>
        <p:spPr>
          <a:xfrm>
            <a:off x="3002683" y="26445"/>
            <a:ext cx="2577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/>
              <a:t>Cloud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water</a:t>
            </a:r>
            <a:endParaRPr lang="pt-BR" sz="2800" b="1" dirty="0" smtClean="0"/>
          </a:p>
        </p:txBody>
      </p:sp>
      <p:sp>
        <p:nvSpPr>
          <p:cNvPr id="12" name="Retângulo 11"/>
          <p:cNvSpPr/>
          <p:nvPr/>
        </p:nvSpPr>
        <p:spPr>
          <a:xfrm>
            <a:off x="4455910" y="1487822"/>
            <a:ext cx="4988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M</a:t>
            </a:r>
          </a:p>
          <a:p>
            <a:pPr algn="ctr"/>
            <a:r>
              <a:rPr lang="pt-BR" sz="2800" b="1" dirty="0"/>
              <a:t>A</a:t>
            </a:r>
          </a:p>
          <a:p>
            <a:pPr algn="ctr"/>
            <a:r>
              <a:rPr lang="pt-BR" sz="2800" b="1" dirty="0"/>
              <a:t>M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10440" y="4635796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</a:p>
          <a:p>
            <a:pPr algn="ctr"/>
            <a:r>
              <a:rPr lang="pt-BR" sz="2800" b="1" dirty="0"/>
              <a:t>O</a:t>
            </a:r>
          </a:p>
          <a:p>
            <a:pPr algn="ctr"/>
            <a:r>
              <a:rPr lang="pt-BR" sz="2800" b="1" dirty="0"/>
              <a:t>N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815566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830118" y="251356"/>
            <a:ext cx="122514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v1.3.0</a:t>
            </a:r>
            <a:endParaRPr lang="pt-B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52" y="3468558"/>
            <a:ext cx="3499806" cy="27036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5" cy="27051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6552"/>
          <a:stretch/>
        </p:blipFill>
        <p:spPr>
          <a:xfrm>
            <a:off x="2057400" y="3462306"/>
            <a:ext cx="2419597" cy="27008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4" y="0"/>
            <a:ext cx="4194174" cy="3239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78" b="7501"/>
          <a:stretch/>
        </p:blipFill>
        <p:spPr bwMode="auto">
          <a:xfrm>
            <a:off x="507551" y="6416412"/>
            <a:ext cx="8322577" cy="5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0" y="0"/>
            <a:ext cx="4194173" cy="323999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5982" y="1055638"/>
            <a:ext cx="1399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Trimestre</a:t>
            </a:r>
          </a:p>
          <a:p>
            <a:pPr algn="ctr"/>
            <a:r>
              <a:rPr lang="pt-BR" sz="4000" b="1" dirty="0" smtClean="0"/>
              <a:t>MAM</a:t>
            </a:r>
            <a:endParaRPr lang="pt-BR" sz="4000" b="1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/>
          <a:stretch/>
        </p:blipFill>
        <p:spPr>
          <a:xfrm>
            <a:off x="6905356" y="3468558"/>
            <a:ext cx="2966647" cy="2703597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7643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3" y="656313"/>
            <a:ext cx="4248000" cy="328157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" y="3692525"/>
            <a:ext cx="4248000" cy="32815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651111"/>
            <a:ext cx="4248471" cy="32819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3687323"/>
            <a:ext cx="4248471" cy="32819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39552" y="1487822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2023" y="4635796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8" t="-6525" b="-7972"/>
          <a:stretch/>
        </p:blipFill>
        <p:spPr>
          <a:xfrm>
            <a:off x="7902832" y="654759"/>
            <a:ext cx="1115615" cy="6314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tângulo 11"/>
          <p:cNvSpPr/>
          <p:nvPr/>
        </p:nvSpPr>
        <p:spPr>
          <a:xfrm>
            <a:off x="4499992" y="1487822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22463" y="4635796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815566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55576" y="251356"/>
            <a:ext cx="2861169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v1.4.0 </a:t>
            </a:r>
            <a:r>
              <a:rPr lang="pt-BR" sz="2000" b="1" dirty="0" err="1" smtClean="0">
                <a:solidFill>
                  <a:srgbClr val="000000"/>
                </a:solidFill>
              </a:rPr>
              <a:t>Dry_T</a:t>
            </a:r>
            <a:r>
              <a:rPr lang="pt-BR" sz="2000" b="1" dirty="0" smtClean="0">
                <a:solidFill>
                  <a:srgbClr val="000000"/>
                </a:solidFill>
              </a:rPr>
              <a:t> caatinga</a:t>
            </a: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3275856" y="26445"/>
            <a:ext cx="2577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/>
              <a:t>Cloud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water</a:t>
            </a:r>
            <a:endParaRPr lang="pt-B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574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" y="656313"/>
            <a:ext cx="4247998" cy="328157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5" y="3692525"/>
            <a:ext cx="4247998" cy="328157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651111"/>
            <a:ext cx="4248471" cy="328194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3687323"/>
            <a:ext cx="4248471" cy="328194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95470" y="1487822"/>
            <a:ext cx="4988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M</a:t>
            </a:r>
          </a:p>
          <a:p>
            <a:pPr algn="ctr"/>
            <a:r>
              <a:rPr lang="pt-BR" sz="2800" b="1" dirty="0"/>
              <a:t>A</a:t>
            </a:r>
          </a:p>
          <a:p>
            <a:pPr algn="ctr"/>
            <a:r>
              <a:rPr lang="pt-BR" sz="2800" b="1" dirty="0"/>
              <a:t>M</a:t>
            </a:r>
          </a:p>
        </p:txBody>
      </p:sp>
      <p:sp>
        <p:nvSpPr>
          <p:cNvPr id="7" name="Retângulo 6"/>
          <p:cNvSpPr/>
          <p:nvPr/>
        </p:nvSpPr>
        <p:spPr>
          <a:xfrm>
            <a:off x="550000" y="4635796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</a:p>
          <a:p>
            <a:pPr algn="ctr"/>
            <a:r>
              <a:rPr lang="pt-BR" sz="2800" b="1" dirty="0"/>
              <a:t>O</a:t>
            </a:r>
          </a:p>
          <a:p>
            <a:pPr algn="ctr"/>
            <a:r>
              <a:rPr lang="pt-BR" sz="2800" b="1" dirty="0"/>
              <a:t>N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8" t="-6525" b="-7972"/>
          <a:stretch/>
        </p:blipFill>
        <p:spPr>
          <a:xfrm>
            <a:off x="7902832" y="654759"/>
            <a:ext cx="1115615" cy="6314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tângulo 11"/>
          <p:cNvSpPr/>
          <p:nvPr/>
        </p:nvSpPr>
        <p:spPr>
          <a:xfrm>
            <a:off x="4455910" y="1487822"/>
            <a:ext cx="4988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M</a:t>
            </a:r>
          </a:p>
          <a:p>
            <a:pPr algn="ctr"/>
            <a:r>
              <a:rPr lang="pt-BR" sz="2800" b="1" dirty="0"/>
              <a:t>A</a:t>
            </a:r>
          </a:p>
          <a:p>
            <a:pPr algn="ctr"/>
            <a:r>
              <a:rPr lang="pt-BR" sz="2800" b="1" dirty="0"/>
              <a:t>M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510440" y="4635796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</a:p>
          <a:p>
            <a:pPr algn="ctr"/>
            <a:r>
              <a:rPr lang="pt-BR" sz="2800" b="1" dirty="0"/>
              <a:t>O</a:t>
            </a:r>
          </a:p>
          <a:p>
            <a:pPr algn="ctr"/>
            <a:r>
              <a:rPr lang="pt-BR" sz="2800" b="1" dirty="0"/>
              <a:t>N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815566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55576" y="251356"/>
            <a:ext cx="2861169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v1.4.0 </a:t>
            </a:r>
            <a:r>
              <a:rPr lang="pt-BR" sz="2000" b="1" dirty="0" err="1" smtClean="0">
                <a:solidFill>
                  <a:srgbClr val="000000"/>
                </a:solidFill>
              </a:rPr>
              <a:t>Dry_T</a:t>
            </a:r>
            <a:r>
              <a:rPr lang="pt-BR" sz="2000" b="1" dirty="0" smtClean="0">
                <a:solidFill>
                  <a:srgbClr val="000000"/>
                </a:solidFill>
              </a:rPr>
              <a:t> caatinga</a:t>
            </a:r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275856" y="26445"/>
            <a:ext cx="2577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 smtClean="0"/>
              <a:t>Cloud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water</a:t>
            </a:r>
            <a:endParaRPr lang="pt-B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037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5063"/>
            <a:ext cx="4248471" cy="328194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86609"/>
            <a:ext cx="4248471" cy="32819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585063"/>
            <a:ext cx="4248471" cy="32819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687323"/>
            <a:ext cx="4248471" cy="328194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51520" y="1458113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3991" y="4635796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195736" y="26445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Precipitação Convectiva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371192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403648" y="251356"/>
            <a:ext cx="122514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v1.3.0</a:t>
            </a:r>
            <a:endParaRPr lang="pt-B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573188"/>
            <a:ext cx="4248471" cy="328194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686609"/>
            <a:ext cx="4248471" cy="32819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579862"/>
            <a:ext cx="4248471" cy="32819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687323"/>
            <a:ext cx="4248471" cy="328194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51520" y="1415815"/>
            <a:ext cx="49885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M</a:t>
            </a:r>
          </a:p>
          <a:p>
            <a:pPr algn="ctr"/>
            <a:r>
              <a:rPr lang="pt-BR" sz="2800" b="1" dirty="0"/>
              <a:t>A</a:t>
            </a:r>
            <a:endParaRPr lang="pt-BR" sz="2800" b="1" dirty="0" smtClean="0"/>
          </a:p>
          <a:p>
            <a:pPr algn="ctr"/>
            <a:r>
              <a:rPr lang="pt-BR" sz="2800" b="1" dirty="0"/>
              <a:t>M</a:t>
            </a:r>
          </a:p>
        </p:txBody>
      </p:sp>
      <p:sp>
        <p:nvSpPr>
          <p:cNvPr id="9" name="Retângulo 8"/>
          <p:cNvSpPr/>
          <p:nvPr/>
        </p:nvSpPr>
        <p:spPr>
          <a:xfrm>
            <a:off x="306051" y="4635796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  <a:endParaRPr lang="pt-BR" sz="2800" b="1" dirty="0" smtClean="0"/>
          </a:p>
          <a:p>
            <a:pPr algn="ctr"/>
            <a:r>
              <a:rPr lang="pt-BR" sz="2800" b="1" dirty="0"/>
              <a:t>O</a:t>
            </a:r>
            <a:endParaRPr lang="pt-BR" sz="2800" b="1" dirty="0" smtClean="0"/>
          </a:p>
          <a:p>
            <a:pPr algn="ctr"/>
            <a:r>
              <a:rPr lang="pt-BR" sz="2800" b="1" dirty="0" smtClean="0"/>
              <a:t>N</a:t>
            </a:r>
            <a:endParaRPr lang="pt-BR" sz="2800" b="1" dirty="0"/>
          </a:p>
        </p:txBody>
      </p:sp>
      <p:sp>
        <p:nvSpPr>
          <p:cNvPr id="11" name="Retângulo 10"/>
          <p:cNvSpPr/>
          <p:nvPr/>
        </p:nvSpPr>
        <p:spPr>
          <a:xfrm>
            <a:off x="2195736" y="26445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Precipitação Convectiva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371192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403648" y="251356"/>
            <a:ext cx="122514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v1.3.0</a:t>
            </a:r>
            <a:endParaRPr lang="pt-B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4305"/>
            <a:ext cx="4248471" cy="328194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86609"/>
            <a:ext cx="4248471" cy="32819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585019"/>
            <a:ext cx="4248471" cy="32819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3687323"/>
            <a:ext cx="4248471" cy="328194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51520" y="1421730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3991" y="4635796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195736" y="26445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Precipitação Grande Escala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588224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187624" y="251356"/>
            <a:ext cx="122514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v1.3.0</a:t>
            </a:r>
            <a:endParaRPr lang="pt-B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585777"/>
            <a:ext cx="4248471" cy="32819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0" y="3687323"/>
            <a:ext cx="4248471" cy="328194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79512" y="1422488"/>
            <a:ext cx="49885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M</a:t>
            </a:r>
          </a:p>
          <a:p>
            <a:pPr algn="ctr"/>
            <a:r>
              <a:rPr lang="pt-BR" sz="2800" b="1" dirty="0"/>
              <a:t>A</a:t>
            </a:r>
            <a:endParaRPr lang="pt-BR" sz="2800" b="1" dirty="0" smtClean="0"/>
          </a:p>
          <a:p>
            <a:pPr algn="ctr"/>
            <a:r>
              <a:rPr lang="pt-BR" sz="2800" b="1" dirty="0"/>
              <a:t>M</a:t>
            </a:r>
          </a:p>
        </p:txBody>
      </p:sp>
      <p:sp>
        <p:nvSpPr>
          <p:cNvPr id="9" name="Retângulo 8"/>
          <p:cNvSpPr/>
          <p:nvPr/>
        </p:nvSpPr>
        <p:spPr>
          <a:xfrm>
            <a:off x="234043" y="4635796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  <a:endParaRPr lang="pt-BR" sz="2800" b="1" dirty="0" smtClean="0"/>
          </a:p>
          <a:p>
            <a:pPr algn="ctr"/>
            <a:r>
              <a:rPr lang="pt-BR" sz="2800" b="1" dirty="0"/>
              <a:t>O</a:t>
            </a:r>
            <a:endParaRPr lang="pt-BR" sz="2800" b="1" dirty="0" smtClean="0"/>
          </a:p>
          <a:p>
            <a:pPr algn="ctr"/>
            <a:r>
              <a:rPr lang="pt-BR" sz="2800" b="1" dirty="0" smtClean="0"/>
              <a:t>N</a:t>
            </a:r>
            <a:endParaRPr lang="pt-BR" sz="2800" b="1" dirty="0"/>
          </a:p>
        </p:txBody>
      </p:sp>
      <p:sp>
        <p:nvSpPr>
          <p:cNvPr id="11" name="Retângulo 10"/>
          <p:cNvSpPr/>
          <p:nvPr/>
        </p:nvSpPr>
        <p:spPr>
          <a:xfrm>
            <a:off x="2195736" y="26445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Precipitação Grande Escala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588224" y="251356"/>
            <a:ext cx="1225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v1.4.0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187624" y="251356"/>
            <a:ext cx="122514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pt-BR" sz="2000" b="1" dirty="0">
                <a:solidFill>
                  <a:srgbClr val="000000"/>
                </a:solidFill>
              </a:rPr>
              <a:t>Eta </a:t>
            </a:r>
            <a:r>
              <a:rPr lang="pt-BR" sz="2000" b="1" dirty="0" smtClean="0">
                <a:solidFill>
                  <a:srgbClr val="000000"/>
                </a:solidFill>
              </a:rPr>
              <a:t>v1.3.0</a:t>
            </a:r>
            <a:endParaRPr lang="pt-BR" sz="2000" b="1" dirty="0">
              <a:solidFill>
                <a:srgbClr val="000000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3" y="585777"/>
            <a:ext cx="4248471" cy="328194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3" y="3687323"/>
            <a:ext cx="4248471" cy="32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195736" y="26445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Verificação da atualização da SST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14631"/>
            <a:ext cx="4732754" cy="332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8" y="620688"/>
            <a:ext cx="481553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95736" y="26445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Verificação do modo RESTRT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7" y="1124744"/>
            <a:ext cx="7178051" cy="50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https://projetos.cptec.inpe.br/attachments/download/11744/Teste%20RESTRT,%20vers%C3%A3o%20v1.4.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"/>
          <a:stretch/>
        </p:blipFill>
        <p:spPr bwMode="auto">
          <a:xfrm>
            <a:off x="6162439" y="1876883"/>
            <a:ext cx="2981561" cy="299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85338"/>
              </p:ext>
            </p:extLst>
          </p:nvPr>
        </p:nvGraphicFramePr>
        <p:xfrm>
          <a:off x="179510" y="908720"/>
          <a:ext cx="8856987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777"/>
                <a:gridCol w="1171171"/>
                <a:gridCol w="951577"/>
                <a:gridCol w="1317568"/>
                <a:gridCol w="1317568"/>
                <a:gridCol w="1610361"/>
                <a:gridCol w="1463965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400" dirty="0" err="1" smtClean="0"/>
                        <a:t>Parâ</a:t>
                      </a:r>
                      <a:endParaRPr lang="pt-BR" sz="1400" dirty="0" smtClean="0"/>
                    </a:p>
                    <a:p>
                      <a:r>
                        <a:rPr lang="pt-BR" sz="1400" dirty="0" smtClean="0"/>
                        <a:t>metro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V1.1.0</a:t>
                      </a:r>
                      <a:r>
                        <a:rPr lang="pt-BR" sz="1400" baseline="0" dirty="0" smtClean="0"/>
                        <a:t> </a:t>
                      </a:r>
                    </a:p>
                    <a:p>
                      <a:r>
                        <a:rPr lang="pt-BR" sz="1400" baseline="0" dirty="0" err="1" smtClean="0"/>
                        <a:t>cuparm</a:t>
                      </a:r>
                      <a:r>
                        <a:rPr lang="pt-BR" sz="1400" baseline="0" dirty="0" smtClean="0"/>
                        <a:t> -Terceira comunicação Nacional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V1.3.0</a:t>
                      </a:r>
                    </a:p>
                    <a:p>
                      <a:r>
                        <a:rPr lang="pt-BR" sz="1400" dirty="0" err="1" smtClean="0"/>
                        <a:t>cuparm</a:t>
                      </a:r>
                      <a:r>
                        <a:rPr lang="pt-BR" sz="1400" baseline="0" dirty="0" smtClean="0"/>
                        <a:t> - </a:t>
                      </a:r>
                      <a:r>
                        <a:rPr lang="pt-BR" sz="1400" dirty="0" smtClean="0"/>
                        <a:t>inicial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V1.3.0</a:t>
                      </a:r>
                    </a:p>
                    <a:p>
                      <a:r>
                        <a:rPr lang="pt-BR" sz="1400" dirty="0" err="1" smtClean="0"/>
                        <a:t>cuparm</a:t>
                      </a:r>
                      <a:r>
                        <a:rPr lang="pt-BR" sz="1400" dirty="0" smtClean="0"/>
                        <a:t> – Diego Campos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V1.3.0</a:t>
                      </a:r>
                    </a:p>
                    <a:p>
                      <a:r>
                        <a:rPr lang="pt-BR" sz="1400" dirty="0" err="1" smtClean="0"/>
                        <a:t>cuparm</a:t>
                      </a:r>
                      <a:r>
                        <a:rPr lang="pt-BR" sz="1400" dirty="0" smtClean="0"/>
                        <a:t> – Diego Campos modificado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V1.3.0</a:t>
                      </a:r>
                    </a:p>
                    <a:p>
                      <a:r>
                        <a:rPr lang="pt-BR" sz="1400" dirty="0" err="1" smtClean="0"/>
                        <a:t>cuparm</a:t>
                      </a:r>
                      <a:r>
                        <a:rPr lang="pt-BR" sz="1400" dirty="0" smtClean="0"/>
                        <a:t> – </a:t>
                      </a:r>
                      <a:r>
                        <a:rPr lang="pt-BR" sz="1400" dirty="0" err="1" smtClean="0"/>
                        <a:t>chou</a:t>
                      </a:r>
                      <a:endParaRPr lang="pt-BR" sz="1400" dirty="0" smtClean="0"/>
                    </a:p>
                    <a:p>
                      <a:r>
                        <a:rPr lang="pt-BR" sz="1400" dirty="0" smtClean="0"/>
                        <a:t/>
                      </a:r>
                      <a:br>
                        <a:rPr lang="pt-BR" sz="1400" dirty="0" smtClean="0"/>
                      </a:br>
                      <a:r>
                        <a:rPr lang="pt-BR" sz="1400" dirty="0" smtClean="0"/>
                        <a:t>(HDIFFS x HDIFF)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V1.4.0</a:t>
                      </a:r>
                    </a:p>
                    <a:p>
                      <a:r>
                        <a:rPr lang="pt-BR" sz="1400" dirty="0" smtClean="0"/>
                        <a:t>cuparmdata_MC.dat -Mudanças climáticas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FSS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.85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1.00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0.80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0.80</a:t>
                      </a:r>
                      <a:endParaRPr lang="pt-BR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0.80</a:t>
                      </a:r>
                      <a:endParaRPr lang="pt-BR" b="1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DSPBFS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-3875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-3400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-4500 (-3500)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-3500</a:t>
                      </a:r>
                      <a:endParaRPr lang="pt-B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DSP0FS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-5875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-4400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-5500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-5500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-5500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-5500</a:t>
                      </a:r>
                      <a:endParaRPr lang="pt-B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DSPTFS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-1875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-1875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-1875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-1875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-1875</a:t>
                      </a:r>
                      <a:endParaRPr lang="pt-B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FSL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.85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1.00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.95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1.00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1.00</a:t>
                      </a:r>
                      <a:endParaRPr lang="pt-B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DSPBFL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-4000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-4000</a:t>
                      </a:r>
                      <a:endParaRPr lang="pt-B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DSP0FL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-5500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-4800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-3500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-3500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-5000</a:t>
                      </a:r>
                      <a:endParaRPr lang="pt-BR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-5000</a:t>
                      </a:r>
                      <a:endParaRPr lang="pt-BR" b="1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DSPTFL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-2000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-1800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-2000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-2000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/>
                        <a:t>-2000</a:t>
                      </a:r>
                      <a:endParaRPr lang="pt-B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-2000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7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51" y="3463864"/>
            <a:ext cx="3499807" cy="27036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4" y="0"/>
            <a:ext cx="4194174" cy="3239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78" b="7501"/>
          <a:stretch/>
        </p:blipFill>
        <p:spPr bwMode="auto">
          <a:xfrm>
            <a:off x="507551" y="6416412"/>
            <a:ext cx="8322577" cy="5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0" y="0"/>
            <a:ext cx="4194173" cy="32399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5" cy="27051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r="17571"/>
          <a:stretch/>
        </p:blipFill>
        <p:spPr>
          <a:xfrm>
            <a:off x="2023110" y="3462306"/>
            <a:ext cx="2418261" cy="270080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5982" y="1055638"/>
            <a:ext cx="1399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Trimestre</a:t>
            </a:r>
          </a:p>
          <a:p>
            <a:pPr algn="ctr"/>
            <a:r>
              <a:rPr lang="pt-BR" sz="4000" b="1" dirty="0" smtClean="0"/>
              <a:t>JJA</a:t>
            </a:r>
            <a:endParaRPr lang="pt-BR" sz="40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/>
          <a:stretch/>
        </p:blipFill>
        <p:spPr>
          <a:xfrm>
            <a:off x="6905356" y="3468558"/>
            <a:ext cx="2995234" cy="27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4" y="0"/>
            <a:ext cx="4194174" cy="3239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78" b="7501"/>
          <a:stretch/>
        </p:blipFill>
        <p:spPr bwMode="auto">
          <a:xfrm>
            <a:off x="507551" y="6416412"/>
            <a:ext cx="8322577" cy="5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0" y="0"/>
            <a:ext cx="4194173" cy="32399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5" cy="270519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45982" y="1055638"/>
            <a:ext cx="1399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Trimestre</a:t>
            </a:r>
          </a:p>
          <a:p>
            <a:pPr algn="ctr"/>
            <a:r>
              <a:rPr lang="pt-BR" sz="4000" b="1" dirty="0" smtClean="0"/>
              <a:t>SON</a:t>
            </a:r>
            <a:endParaRPr lang="pt-BR" sz="4000" b="1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52" y="3459512"/>
            <a:ext cx="3499806" cy="27036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6891"/>
          <a:stretch/>
        </p:blipFill>
        <p:spPr>
          <a:xfrm>
            <a:off x="2057400" y="3462306"/>
            <a:ext cx="2407722" cy="270080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/>
          <a:stretch/>
        </p:blipFill>
        <p:spPr>
          <a:xfrm>
            <a:off x="6905356" y="3468558"/>
            <a:ext cx="2995234" cy="27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7201"/>
            <a:ext cx="4187376" cy="3234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9" t="85613" r="171" b="7194"/>
          <a:stretch/>
        </p:blipFill>
        <p:spPr bwMode="auto">
          <a:xfrm>
            <a:off x="1331640" y="6309320"/>
            <a:ext cx="6422947" cy="5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9"/>
          <a:stretch/>
        </p:blipFill>
        <p:spPr>
          <a:xfrm>
            <a:off x="2676932" y="-7201"/>
            <a:ext cx="3518128" cy="32399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4"/>
          <a:stretch/>
        </p:blipFill>
        <p:spPr>
          <a:xfrm>
            <a:off x="-324544" y="0"/>
            <a:ext cx="3488108" cy="32399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5" cy="270519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-108520" y="836712"/>
            <a:ext cx="4106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D</a:t>
            </a:r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/>
              <a:t>F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3468558"/>
            <a:ext cx="3499801" cy="2703597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4"/>
          <a:stretch/>
        </p:blipFill>
        <p:spPr>
          <a:xfrm>
            <a:off x="4005422" y="3459512"/>
            <a:ext cx="2870391" cy="2703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17724"/>
          <a:stretch/>
        </p:blipFill>
        <p:spPr>
          <a:xfrm>
            <a:off x="2034540" y="3462306"/>
            <a:ext cx="2401456" cy="27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0" y="0"/>
            <a:ext cx="4194173" cy="323999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7201"/>
            <a:ext cx="4187376" cy="32347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7324"/>
          <a:stretch/>
        </p:blipFill>
        <p:spPr>
          <a:xfrm>
            <a:off x="3166110" y="-7201"/>
            <a:ext cx="2979857" cy="323999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4" cy="2705190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-152602" y="836712"/>
            <a:ext cx="4988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/>
              <a:t>M</a:t>
            </a:r>
          </a:p>
          <a:p>
            <a:pPr algn="ctr"/>
            <a:r>
              <a:rPr lang="pt-BR" sz="2800" b="1" dirty="0"/>
              <a:t>A</a:t>
            </a:r>
            <a:endParaRPr lang="pt-BR" sz="2800" b="1" dirty="0" smtClean="0"/>
          </a:p>
          <a:p>
            <a:pPr algn="ctr"/>
            <a:r>
              <a:rPr lang="pt-BR" sz="2800" b="1" dirty="0"/>
              <a:t>M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3468558"/>
            <a:ext cx="3499801" cy="270359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9" t="85613" r="171" b="7194"/>
          <a:stretch/>
        </p:blipFill>
        <p:spPr bwMode="auto">
          <a:xfrm>
            <a:off x="1331640" y="6309320"/>
            <a:ext cx="6422947" cy="5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1"/>
          <a:stretch/>
        </p:blipFill>
        <p:spPr>
          <a:xfrm>
            <a:off x="3998352" y="3459512"/>
            <a:ext cx="2865586" cy="27036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r="17231"/>
          <a:stretch/>
        </p:blipFill>
        <p:spPr>
          <a:xfrm>
            <a:off x="2045970" y="3462306"/>
            <a:ext cx="2407278" cy="27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0" y="0"/>
            <a:ext cx="4194173" cy="32399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7201"/>
            <a:ext cx="4187376" cy="32347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16967"/>
          <a:stretch/>
        </p:blipFill>
        <p:spPr>
          <a:xfrm>
            <a:off x="3188970" y="-7201"/>
            <a:ext cx="2971987" cy="323999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4" cy="2705190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-104512" y="836712"/>
            <a:ext cx="4026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J</a:t>
            </a:r>
            <a:endParaRPr lang="pt-BR" sz="2800" b="1" dirty="0" smtClean="0"/>
          </a:p>
          <a:p>
            <a:pPr algn="ctr"/>
            <a:r>
              <a:rPr lang="pt-BR" sz="2800" b="1" dirty="0" smtClean="0"/>
              <a:t>J</a:t>
            </a:r>
          </a:p>
          <a:p>
            <a:pPr algn="ctr"/>
            <a:r>
              <a:rPr lang="pt-BR" sz="2800" b="1" dirty="0" smtClean="0"/>
              <a:t>A</a:t>
            </a:r>
            <a:endParaRPr lang="pt-BR" sz="2800" b="1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26" y="3468558"/>
            <a:ext cx="3499801" cy="270359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9" t="85613" r="171" b="7194"/>
          <a:stretch/>
        </p:blipFill>
        <p:spPr bwMode="auto">
          <a:xfrm>
            <a:off x="1331640" y="6309320"/>
            <a:ext cx="6422947" cy="5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9"/>
          <a:stretch/>
        </p:blipFill>
        <p:spPr>
          <a:xfrm>
            <a:off x="3988103" y="3468558"/>
            <a:ext cx="2887710" cy="27036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7570"/>
          <a:stretch/>
        </p:blipFill>
        <p:spPr>
          <a:xfrm>
            <a:off x="2057400" y="3462306"/>
            <a:ext cx="2383972" cy="27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0" y="0"/>
            <a:ext cx="4194173" cy="32399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7201"/>
            <a:ext cx="4187376" cy="32347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17323"/>
          <a:stretch/>
        </p:blipFill>
        <p:spPr>
          <a:xfrm>
            <a:off x="3200400" y="-7201"/>
            <a:ext cx="2945567" cy="323999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460113"/>
            <a:ext cx="3501864" cy="270519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58439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1.1.0</a:t>
            </a:r>
            <a:endParaRPr lang="pt-BR" sz="28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843808" y="312531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1.3.0</a:t>
            </a:r>
            <a:endParaRPr lang="pt-BR" sz="2800" b="1" dirty="0"/>
          </a:p>
        </p:txBody>
      </p:sp>
      <p:sp>
        <p:nvSpPr>
          <p:cNvPr id="22" name="Retângulo 21"/>
          <p:cNvSpPr/>
          <p:nvPr/>
        </p:nvSpPr>
        <p:spPr>
          <a:xfrm>
            <a:off x="-116535" y="836712"/>
            <a:ext cx="4267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/>
              <a:t>S</a:t>
            </a:r>
            <a:endParaRPr lang="pt-BR" sz="2800" b="1" dirty="0" smtClean="0"/>
          </a:p>
          <a:p>
            <a:pPr algn="ctr"/>
            <a:r>
              <a:rPr lang="pt-BR" sz="2800" b="1" dirty="0"/>
              <a:t>O</a:t>
            </a:r>
            <a:endParaRPr lang="pt-BR" sz="2800" b="1" dirty="0" smtClean="0"/>
          </a:p>
          <a:p>
            <a:pPr algn="ctr"/>
            <a:r>
              <a:rPr lang="pt-BR" sz="2800" b="1" dirty="0" smtClean="0"/>
              <a:t>N</a:t>
            </a:r>
            <a:endParaRPr lang="pt-BR" sz="2800" b="1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3468558"/>
            <a:ext cx="3499801" cy="270359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9" t="85613" r="171" b="7194"/>
          <a:stretch/>
        </p:blipFill>
        <p:spPr bwMode="auto">
          <a:xfrm>
            <a:off x="1331640" y="6309320"/>
            <a:ext cx="6422947" cy="5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5084804" y="3125310"/>
            <a:ext cx="1326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V </a:t>
            </a:r>
            <a:r>
              <a:rPr lang="pt-BR" sz="1600" b="1" dirty="0" smtClean="0"/>
              <a:t>1.4.0 </a:t>
            </a:r>
            <a:r>
              <a:rPr lang="pt-BR" sz="1600" b="1" dirty="0" err="1" smtClean="0"/>
              <a:t>Dry_T</a:t>
            </a:r>
            <a:endParaRPr lang="pt-BR" sz="28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433380" y="3125310"/>
            <a:ext cx="153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 </a:t>
            </a:r>
            <a:r>
              <a:rPr lang="pt-BR" sz="1600" b="1" dirty="0" smtClean="0"/>
              <a:t>1.4.0 caatinga</a:t>
            </a:r>
            <a:endParaRPr lang="pt-BR" sz="2800" b="1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3"/>
          <a:stretch/>
        </p:blipFill>
        <p:spPr>
          <a:xfrm>
            <a:off x="3998352" y="3485025"/>
            <a:ext cx="2889336" cy="27036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r="17231"/>
          <a:stretch/>
        </p:blipFill>
        <p:spPr>
          <a:xfrm>
            <a:off x="2045970" y="3462306"/>
            <a:ext cx="2407278" cy="27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5738"/>
            <a:ext cx="4320000" cy="248400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92" y="4445738"/>
            <a:ext cx="4320000" cy="24840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6136"/>
            <a:ext cx="4320000" cy="248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2" y="114253"/>
            <a:ext cx="1886107" cy="198884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827584" y="2360755"/>
            <a:ext cx="632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SAM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38804" y="6331554"/>
            <a:ext cx="60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SWS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545365" y="4653136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SES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25" name="Imagem 2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2136136"/>
            <a:ext cx="4320000" cy="2484000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5523725" y="2348880"/>
            <a:ext cx="55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NES</a:t>
            </a:r>
            <a:endParaRPr lang="pt-BR" sz="1200" b="1" dirty="0">
              <a:solidFill>
                <a:srgbClr val="000000"/>
              </a:solidFill>
            </a:endParaRPr>
          </a:p>
        </p:txBody>
      </p:sp>
      <p:pic>
        <p:nvPicPr>
          <p:cNvPr id="9" name="Imagem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8" y="-133327"/>
            <a:ext cx="4320000" cy="2484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5510387" y="90503"/>
            <a:ext cx="58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pt-BR" b="1" dirty="0" smtClean="0">
                <a:solidFill>
                  <a:srgbClr val="000000"/>
                </a:solidFill>
              </a:rPr>
              <a:t>NSA</a:t>
            </a:r>
            <a:endParaRPr lang="pt-BR" sz="1200" b="1" dirty="0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539384" y="128826"/>
            <a:ext cx="147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Ciclo Diurno</a:t>
            </a:r>
          </a:p>
          <a:p>
            <a:pPr algn="ctr"/>
            <a:r>
              <a:rPr lang="pt-BR" sz="2000" b="1" dirty="0" smtClean="0"/>
              <a:t>TP2M</a:t>
            </a:r>
            <a:endParaRPr lang="pt-BR" sz="20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75052" y="206154"/>
            <a:ext cx="216297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Era5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Eta v1.1.0</a:t>
            </a:r>
            <a:endParaRPr lang="pt-BR" sz="1100" b="1" dirty="0">
              <a:solidFill>
                <a:srgbClr val="FF0000"/>
              </a:solidFill>
            </a:endParaRPr>
          </a:p>
          <a:p>
            <a:r>
              <a:rPr lang="pt-BR" b="1" dirty="0" smtClean="0">
                <a:solidFill>
                  <a:srgbClr val="00B050"/>
                </a:solidFill>
              </a:rPr>
              <a:t>Eta v1.3.0</a:t>
            </a:r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Eta v1.3.0 </a:t>
            </a:r>
            <a:r>
              <a:rPr lang="pt-BR" sz="1400" b="1" dirty="0" err="1" smtClean="0">
                <a:solidFill>
                  <a:srgbClr val="0070C0"/>
                </a:solidFill>
              </a:rPr>
              <a:t>HDIFFcwm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chemeClr val="accent6"/>
                </a:solidFill>
              </a:rPr>
              <a:t/>
            </a:r>
            <a:br>
              <a:rPr lang="pt-BR" b="1" dirty="0" smtClean="0">
                <a:solidFill>
                  <a:schemeClr val="accent6"/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Eta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v1.4.0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Dry_T</a:t>
            </a:r>
            <a:endParaRPr lang="pt-BR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b="1" dirty="0">
              <a:solidFill>
                <a:schemeClr val="accent6"/>
              </a:solidFill>
            </a:endParaRPr>
          </a:p>
          <a:p>
            <a: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pt-B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t-BR" sz="1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50810</TotalTime>
  <Words>1376</Words>
  <Application>Microsoft Office PowerPoint</Application>
  <PresentationFormat>Apresentação na tela (4:3)</PresentationFormat>
  <Paragraphs>1089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de Arruda Lyra</dc:creator>
  <cp:lastModifiedBy> </cp:lastModifiedBy>
  <cp:revision>278</cp:revision>
  <dcterms:created xsi:type="dcterms:W3CDTF">2020-11-24T20:58:17Z</dcterms:created>
  <dcterms:modified xsi:type="dcterms:W3CDTF">2021-05-25T11:36:26Z</dcterms:modified>
</cp:coreProperties>
</file>