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7" r:id="rId3"/>
    <p:sldId id="258" r:id="rId4"/>
    <p:sldId id="265" r:id="rId5"/>
    <p:sldId id="271" r:id="rId6"/>
    <p:sldId id="273" r:id="rId7"/>
    <p:sldId id="272" r:id="rId8"/>
    <p:sldId id="274" r:id="rId9"/>
    <p:sldId id="275" r:id="rId10"/>
    <p:sldId id="279" r:id="rId11"/>
    <p:sldId id="277" r:id="rId12"/>
    <p:sldId id="281" r:id="rId13"/>
    <p:sldId id="282" r:id="rId14"/>
    <p:sldId id="283" r:id="rId15"/>
    <p:sldId id="270" r:id="rId16"/>
    <p:sldId id="269" r:id="rId17"/>
    <p:sldId id="266" r:id="rId18"/>
    <p:sldId id="264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86" autoAdjust="0"/>
  </p:normalViewPr>
  <p:slideViewPr>
    <p:cSldViewPr>
      <p:cViewPr>
        <p:scale>
          <a:sx n="110" d="100"/>
          <a:sy n="110" d="100"/>
        </p:scale>
        <p:origin x="-6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43C35-518B-433E-9C79-D7AC5DA01739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81411-D905-4873-BEF2-9BAC9F3D8B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734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411-D905-4873-BEF2-9BAC9F3D8BF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erro médio para a  hora 1 de previsão = SOMA (erro médio da hora 1  para cada uma das 10 previsões) / 10 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22899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smtClean="0">
                <a:latin typeface="Cambria"/>
                <a:ea typeface="Times New Roman"/>
                <a:cs typeface="Courier"/>
              </a:rPr>
              <a:t>Aerosol effects: forecast with and without interactive aerosols, </a:t>
            </a:r>
            <a:r>
              <a:rPr lang="en-US" sz="1200" u="sng" dirty="0" smtClean="0">
                <a:solidFill>
                  <a:srgbClr val="FF0000"/>
                </a:solidFill>
                <a:latin typeface="Cambria"/>
                <a:ea typeface="Times New Roman"/>
                <a:cs typeface="Courier"/>
              </a:rPr>
              <a:t>including direct and indirect effects.</a:t>
            </a:r>
          </a:p>
          <a:p>
            <a:pPr algn="just"/>
            <a:r>
              <a:rPr lang="en-US" sz="1200" dirty="0" smtClean="0">
                <a:latin typeface="Cambria"/>
                <a:ea typeface="Times New Roman"/>
                <a:cs typeface="Courier"/>
              </a:rPr>
              <a:t>Ideally four experiments should be performed:</a:t>
            </a:r>
            <a:endParaRPr lang="en-US" sz="1200" dirty="0" smtClean="0"/>
          </a:p>
          <a:p>
            <a:pPr lvl="0"/>
            <a:endParaRPr lang="en-US" sz="1200" dirty="0" smtClean="0"/>
          </a:p>
          <a:p>
            <a:pPr lvl="0"/>
            <a:r>
              <a:rPr lang="en-US" sz="1200" dirty="0" smtClean="0"/>
              <a:t>Duration and time period: 14 days, from January 7 to January 21 2012</a:t>
            </a:r>
          </a:p>
          <a:p>
            <a:pPr lvl="0"/>
            <a:r>
              <a:rPr lang="en-US" sz="1200" dirty="0" smtClean="0"/>
              <a:t>Length: 10 days forecasts from the 00UTC or 1200UTC analysis with and without interactive aerosols. </a:t>
            </a:r>
          </a:p>
          <a:p>
            <a:pPr lvl="0"/>
            <a:r>
              <a:rPr lang="en-US" sz="1200" dirty="0" smtClean="0"/>
              <a:t>Center of the model domain (for limited area models): 116</a:t>
            </a:r>
            <a:r>
              <a:rPr lang="en-US" sz="1200" baseline="30000" dirty="0" smtClean="0"/>
              <a:t>0</a:t>
            </a:r>
            <a:r>
              <a:rPr lang="en-US" sz="1200" dirty="0" smtClean="0"/>
              <a:t> E, 40</a:t>
            </a:r>
            <a:r>
              <a:rPr lang="en-US" sz="1200" baseline="30000" dirty="0" smtClean="0"/>
              <a:t>0</a:t>
            </a:r>
            <a:r>
              <a:rPr lang="en-US" sz="1200" dirty="0" smtClean="0"/>
              <a:t> N</a:t>
            </a:r>
          </a:p>
          <a:p>
            <a:pPr lvl="0"/>
            <a:r>
              <a:rPr lang="en-US" sz="1200" dirty="0" smtClean="0"/>
              <a:t>Model configuration should be compatible with the configuration of the operational system used currently for NWP. </a:t>
            </a:r>
          </a:p>
          <a:p>
            <a:pPr lvl="0"/>
            <a:r>
              <a:rPr lang="en-US" sz="1200" dirty="0" smtClean="0"/>
              <a:t>Initial and boundary conditions for </a:t>
            </a:r>
            <a:r>
              <a:rPr lang="en-US" sz="1200" dirty="0" err="1" smtClean="0"/>
              <a:t>meteo</a:t>
            </a:r>
            <a:r>
              <a:rPr lang="en-US" sz="1200" dirty="0" smtClean="0"/>
              <a:t> fields will be provided upon demand by ECMWF (</a:t>
            </a:r>
            <a:r>
              <a:rPr lang="en-US" sz="1200" dirty="0" err="1" smtClean="0"/>
              <a:t>eg</a:t>
            </a:r>
            <a:r>
              <a:rPr lang="en-US" sz="1200" dirty="0" smtClean="0"/>
              <a:t>  MACC) for the limited area models.</a:t>
            </a:r>
          </a:p>
          <a:p>
            <a:pPr algn="just"/>
            <a:endParaRPr lang="en-US" sz="12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buNone/>
            </a:pPr>
            <a:endParaRPr lang="en-US" sz="1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0005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RMSE da</a:t>
            </a:r>
            <a:r>
              <a:rPr lang="en-US" baseline="0" dirty="0" smtClean="0"/>
              <a:t> temp a 2-m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BIAS -  dashed line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ECMWF, NASA, JMA, NOAA and</a:t>
            </a:r>
            <a:r>
              <a:rPr lang="en-US" sz="1200" baseline="0" dirty="0" smtClean="0"/>
              <a:t> CPTEC</a:t>
            </a:r>
            <a:r>
              <a:rPr lang="en-US" sz="1200" dirty="0" smtClean="0"/>
              <a:t>: Consistent and </a:t>
            </a:r>
            <a:r>
              <a:rPr lang="en-US" sz="1200" dirty="0" err="1" smtClean="0"/>
              <a:t>significative</a:t>
            </a:r>
            <a:r>
              <a:rPr lang="en-US" sz="1200" dirty="0" smtClean="0"/>
              <a:t> RMSE/BIAS reduction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NCEP : negligible change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JMA : Better  RMSE reduction with the aerosol treatment complexity (more</a:t>
            </a:r>
            <a:r>
              <a:rPr lang="en-US" sz="1200" baseline="0" dirty="0" smtClean="0"/>
              <a:t> complex, lower RMSE)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4537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RMSE – continuous</a:t>
            </a:r>
            <a:r>
              <a:rPr lang="en-US" baseline="0" dirty="0" smtClean="0"/>
              <a:t> line</a:t>
            </a:r>
          </a:p>
          <a:p>
            <a:r>
              <a:rPr lang="en-US" baseline="0" dirty="0" smtClean="0"/>
              <a:t>BIAS -  dashed line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ECMWF, NASA, JMA, NOAA and</a:t>
            </a:r>
            <a:r>
              <a:rPr lang="en-US" sz="1200" baseline="0" dirty="0" smtClean="0"/>
              <a:t> CPTEC</a:t>
            </a:r>
            <a:r>
              <a:rPr lang="en-US" sz="1200" dirty="0" smtClean="0"/>
              <a:t>: Consistent and </a:t>
            </a:r>
            <a:r>
              <a:rPr lang="en-US" sz="1200" dirty="0" err="1" smtClean="0"/>
              <a:t>significative</a:t>
            </a:r>
            <a:r>
              <a:rPr lang="en-US" sz="1200" dirty="0" smtClean="0"/>
              <a:t> RMSE/BIAS reduction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NCEP : negligible change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JMA : Better  RMSE reduction with the aerosol treatment complexity (more</a:t>
            </a:r>
            <a:r>
              <a:rPr lang="en-US" sz="1200" baseline="0" dirty="0" smtClean="0"/>
              <a:t> complex, lower RMSE)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453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411-D905-4873-BEF2-9BAC9F3D8BF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411-D905-4873-BEF2-9BAC9F3D8BF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411-D905-4873-BEF2-9BAC9F3D8BF1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411-D905-4873-BEF2-9BAC9F3D8BF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411-D905-4873-BEF2-9BAC9F3D8BF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411-D905-4873-BEF2-9BAC9F3D8BF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411-D905-4873-BEF2-9BAC9F3D8BF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411-D905-4873-BEF2-9BAC9F3D8BF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411-D905-4873-BEF2-9BAC9F3D8BF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 erro médio para a  hora 1 de previsão = SOMA (erro médio da hora 1  para cada uma das 10 previsões) / 10 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22899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RMSE – continuous</a:t>
            </a:r>
            <a:r>
              <a:rPr lang="en-US" baseline="0" dirty="0" smtClean="0"/>
              <a:t> line</a:t>
            </a:r>
          </a:p>
          <a:p>
            <a:r>
              <a:rPr lang="en-US" baseline="0" dirty="0" smtClean="0"/>
              <a:t>BIAS -  dashed line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ECMWF, NASA, JMA, NOAA and</a:t>
            </a:r>
            <a:r>
              <a:rPr lang="en-US" sz="1200" baseline="0" dirty="0" smtClean="0"/>
              <a:t> CPTEC</a:t>
            </a:r>
            <a:r>
              <a:rPr lang="en-US" sz="1200" dirty="0" smtClean="0"/>
              <a:t>: Consistent and </a:t>
            </a:r>
            <a:r>
              <a:rPr lang="en-US" sz="1200" dirty="0" err="1" smtClean="0"/>
              <a:t>significative</a:t>
            </a:r>
            <a:r>
              <a:rPr lang="en-US" sz="1200" dirty="0" smtClean="0"/>
              <a:t> RMSE/BIAS reduction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NCEP : negligible change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JMA : Better  RMSE reduction with the aerosol treatment complexity (more</a:t>
            </a:r>
            <a:r>
              <a:rPr lang="en-US" sz="1200" baseline="0" dirty="0" smtClean="0"/>
              <a:t> complex, lower RMSE)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4537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81411-D905-4873-BEF2-9BAC9F3D8BF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1313" y="3241675"/>
            <a:ext cx="6083300" cy="576263"/>
          </a:xfrm>
        </p:spPr>
        <p:txBody>
          <a:bodyPr/>
          <a:lstStyle>
            <a:lvl1pPr>
              <a:defRPr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t-BR"/>
              <a:t>Clique para editar o estilo do título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1313" y="3241675"/>
            <a:ext cx="6083300" cy="576263"/>
          </a:xfrm>
        </p:spPr>
        <p:txBody>
          <a:bodyPr/>
          <a:lstStyle>
            <a:lvl1pPr>
              <a:defRPr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t-BR"/>
              <a:t>Clique para editar o estilo do título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1E77-6889-4E46-B693-E2931092A5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8FF59-BE06-4951-B01E-03093A474A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F97E2-2D46-4581-97BD-EA21994636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169D2-7F15-4470-B049-FF5057C9ED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24259-A564-4B03-B398-C692A79427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99D6-BD50-4A47-B01F-1F72EF0082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B92A-8D22-47EE-A02D-C5E0D2BD80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EF621-97ED-4FDE-9D82-3B4673FA99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01B1E-FE35-4543-BAEB-F0F68ABE1F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76238"/>
            <a:ext cx="2057400" cy="57499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76238"/>
            <a:ext cx="6019800" cy="5749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38B3-E58D-4CE9-99B1-EBF6B85A1D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5EDA-1036-4D0C-A8FD-69529E6D7268}" type="datetimeFigureOut">
              <a:rPr lang="pt-BR" smtClean="0"/>
              <a:pPr/>
              <a:t>22/8/2016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D967-8EF6-4C9A-B001-85B3240A22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376238"/>
            <a:ext cx="5834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496050"/>
            <a:ext cx="2133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24625"/>
            <a:ext cx="2895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0" y="6491288"/>
            <a:ext cx="12969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1AC69D-98EE-4FAD-AC74-CD79BC1573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737172" y="3241675"/>
            <a:ext cx="6083300" cy="576263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REUNIÃO BRAMS 2016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29325"/>
            <a:ext cx="2524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5643570" y="3797590"/>
            <a:ext cx="392909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Julliana</a:t>
            </a:r>
            <a:r>
              <a:rPr kumimoji="0" lang="pt-BR" sz="24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Freire</a:t>
            </a:r>
            <a:endParaRPr kumimoji="0" lang="pt-BR" sz="2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1643042" y="6143644"/>
            <a:ext cx="608330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Cachoeira Paulista </a:t>
            </a:r>
            <a:endParaRPr lang="pt-BR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Agosto de 2016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18" y="1610405"/>
            <a:ext cx="8262811" cy="52245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Quantitative evaluation for the SAMBBA case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2924944"/>
            <a:ext cx="7287269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Parameters: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2-meter temperature: more significant impact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10-meter wind (mag and direction): low impact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Precipitation : low impact</a:t>
            </a:r>
          </a:p>
        </p:txBody>
      </p:sp>
    </p:spTree>
    <p:extLst>
      <p:ext uri="{BB962C8B-B14F-4D97-AF65-F5344CB8AC3E}">
        <p14:creationId xmlns:p14="http://schemas.microsoft.com/office/powerpoint/2010/main" xmlns="" val="23253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84" y="889494"/>
            <a:ext cx="7988916" cy="9600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Case 2- Extreme Pollution in Beijing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0511" y="1865220"/>
            <a:ext cx="4087604" cy="4249526"/>
          </a:xfrm>
        </p:spPr>
        <p:txBody>
          <a:bodyPr>
            <a:normAutofit/>
          </a:bodyPr>
          <a:lstStyle/>
          <a:p>
            <a:pPr marL="438128" indent="-319072">
              <a:defRPr/>
            </a:pPr>
            <a:r>
              <a:rPr lang="en-US" sz="2400" dirty="0" smtClean="0"/>
              <a:t>January 2013</a:t>
            </a:r>
          </a:p>
          <a:p>
            <a:pPr marL="438128" indent="-319072">
              <a:defRPr/>
            </a:pPr>
            <a:r>
              <a:rPr lang="en-US" sz="2400" dirty="0" smtClean="0"/>
              <a:t>Forecasts</a:t>
            </a:r>
          </a:p>
          <a:p>
            <a:pPr marL="730213" lvl="1" indent="-273036">
              <a:defRPr/>
            </a:pPr>
            <a:r>
              <a:rPr lang="en-US" sz="2000" dirty="0" smtClean="0"/>
              <a:t>January 7-21 2013</a:t>
            </a:r>
          </a:p>
          <a:p>
            <a:pPr marL="730213" lvl="1" indent="-273036">
              <a:defRPr/>
            </a:pPr>
            <a:r>
              <a:rPr lang="en-US" sz="2000" dirty="0" smtClean="0"/>
              <a:t>From 0 or 12 UTC</a:t>
            </a:r>
          </a:p>
          <a:p>
            <a:pPr marL="730213" lvl="1" indent="-273036">
              <a:defRPr/>
            </a:pPr>
            <a:r>
              <a:rPr lang="en-US" sz="2000" dirty="0" smtClean="0"/>
              <a:t>10 day forecasts</a:t>
            </a:r>
          </a:p>
          <a:p>
            <a:pPr marL="438128" indent="-319072">
              <a:defRPr/>
            </a:pPr>
            <a:r>
              <a:rPr lang="en-US" sz="2400" dirty="0"/>
              <a:t>Center of domain</a:t>
            </a:r>
          </a:p>
          <a:p>
            <a:pPr marL="730213" lvl="1" indent="-273036">
              <a:defRPr/>
            </a:pPr>
            <a:r>
              <a:rPr lang="en-US" sz="2000" dirty="0" smtClean="0"/>
              <a:t>116E</a:t>
            </a:r>
            <a:r>
              <a:rPr lang="en-US" sz="2000" dirty="0"/>
              <a:t>, </a:t>
            </a:r>
            <a:r>
              <a:rPr lang="en-US" sz="2000" dirty="0" smtClean="0"/>
              <a:t>40N</a:t>
            </a:r>
          </a:p>
          <a:p>
            <a:pPr marL="438128" indent="-319072">
              <a:defRPr/>
            </a:pPr>
            <a:r>
              <a:rPr lang="en-US" sz="2400" dirty="0" smtClean="0"/>
              <a:t>Model configuration</a:t>
            </a:r>
          </a:p>
          <a:p>
            <a:pPr marL="730213" lvl="1" indent="-273036">
              <a:defRPr/>
            </a:pPr>
            <a:r>
              <a:rPr lang="en-US" sz="2000" dirty="0" smtClean="0"/>
              <a:t>Same as for NWP</a:t>
            </a:r>
          </a:p>
          <a:p>
            <a:pPr marL="438128" indent="-319072">
              <a:defRPr/>
            </a:pPr>
            <a:r>
              <a:rPr lang="en-US" sz="2400" u="sng" dirty="0" smtClean="0">
                <a:solidFill>
                  <a:schemeClr val="accent6"/>
                </a:solidFill>
              </a:rPr>
              <a:t>Direct</a:t>
            </a:r>
            <a:r>
              <a:rPr lang="en-US" sz="2400" dirty="0" smtClean="0">
                <a:solidFill>
                  <a:schemeClr val="accent6"/>
                </a:solidFill>
              </a:rPr>
              <a:t> &amp; Indirect effects</a:t>
            </a:r>
          </a:p>
          <a:p>
            <a:pPr marL="119056" indent="0">
              <a:buFont typeface="Wingdings 2" charset="0"/>
              <a:buNone/>
              <a:defRPr/>
            </a:pPr>
            <a:endParaRPr lang="en-US" dirty="0" smtClean="0"/>
          </a:p>
        </p:txBody>
      </p:sp>
      <p:pic>
        <p:nvPicPr>
          <p:cNvPr id="53252" name="Picture 6" descr="7eb5d406b1f28e01260f6a706700c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96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3496" y="1849586"/>
            <a:ext cx="2781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With updates from JMA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503738" y="2010991"/>
            <a:ext cx="639758" cy="2159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2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567418" y="21970"/>
            <a:ext cx="8119381" cy="54544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RMSE:  2-m </a:t>
            </a:r>
            <a:r>
              <a:rPr lang="pt-BR" sz="3600" dirty="0" err="1" smtClean="0"/>
              <a:t>Temperature</a:t>
            </a:r>
            <a:r>
              <a:rPr lang="pt-BR" sz="3600" dirty="0" smtClean="0"/>
              <a:t> (</a:t>
            </a:r>
            <a:r>
              <a:rPr lang="pt-BR" sz="3600" dirty="0" err="1" smtClean="0"/>
              <a:t>K</a:t>
            </a:r>
            <a:r>
              <a:rPr lang="pt-BR" sz="3600" dirty="0" smtClean="0"/>
              <a:t>)</a:t>
            </a:r>
            <a:endParaRPr lang="pt-BR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858054" y="1039165"/>
            <a:ext cx="7821380" cy="5631474"/>
            <a:chOff x="0" y="1572547"/>
            <a:chExt cx="6121733" cy="4203213"/>
          </a:xfrm>
        </p:grpSpPr>
        <p:pic>
          <p:nvPicPr>
            <p:cNvPr id="5" name="Picture 4" descr="TEMP2M_RMSE_BEIJING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5402"/>
            <a:stretch/>
          </p:blipFill>
          <p:spPr>
            <a:xfrm>
              <a:off x="0" y="1572547"/>
              <a:ext cx="5906803" cy="4068506"/>
            </a:xfrm>
            <a:prstGeom prst="rect">
              <a:avLst/>
            </a:prstGeom>
          </p:spPr>
        </p:pic>
        <p:pic>
          <p:nvPicPr>
            <p:cNvPr id="19" name="Picture 18" descr="TEMP2M_RMSE_BEIJING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6508" b="46853"/>
            <a:stretch/>
          </p:blipFill>
          <p:spPr>
            <a:xfrm>
              <a:off x="3059223" y="3613465"/>
              <a:ext cx="3062510" cy="2162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833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567418" y="21970"/>
            <a:ext cx="8119381" cy="54544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BIAS:  2-m </a:t>
            </a:r>
            <a:r>
              <a:rPr lang="pt-BR" sz="3600" dirty="0" err="1" smtClean="0"/>
              <a:t>Temperature</a:t>
            </a:r>
            <a:r>
              <a:rPr lang="pt-BR" sz="3600" dirty="0" smtClean="0"/>
              <a:t> (</a:t>
            </a:r>
            <a:r>
              <a:rPr lang="pt-BR" sz="3600" dirty="0" err="1" smtClean="0"/>
              <a:t>K</a:t>
            </a:r>
            <a:r>
              <a:rPr lang="pt-BR" sz="3600" dirty="0" smtClean="0"/>
              <a:t>)</a:t>
            </a:r>
            <a:endParaRPr lang="pt-BR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18225" y="948531"/>
            <a:ext cx="7668573" cy="5779317"/>
            <a:chOff x="0" y="1891477"/>
            <a:chExt cx="6050864" cy="4285774"/>
          </a:xfrm>
        </p:grpSpPr>
        <p:pic>
          <p:nvPicPr>
            <p:cNvPr id="2" name="Picture 1" descr="TEMP2M_BIAS_BEIJING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5402"/>
            <a:stretch/>
          </p:blipFill>
          <p:spPr>
            <a:xfrm>
              <a:off x="0" y="1891477"/>
              <a:ext cx="5906803" cy="4068506"/>
            </a:xfrm>
            <a:prstGeom prst="rect">
              <a:avLst/>
            </a:prstGeom>
          </p:spPr>
        </p:pic>
        <p:pic>
          <p:nvPicPr>
            <p:cNvPr id="8" name="Picture 7" descr="TEMP2M_BIAS_BEIJING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6087" b="46178"/>
            <a:stretch/>
          </p:blipFill>
          <p:spPr>
            <a:xfrm>
              <a:off x="2949873" y="3987498"/>
              <a:ext cx="3100991" cy="2189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977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0" y="6408712"/>
            <a:ext cx="1258562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699" y="1151018"/>
            <a:ext cx="8533787" cy="570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86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85918" y="285728"/>
            <a:ext cx="5010350" cy="44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0"/>
              </a:spcBef>
              <a:spcAft>
                <a:spcPts val="200"/>
              </a:spcAft>
            </a:pP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 ETAPAS </a:t>
            </a:r>
            <a:r>
              <a:rPr lang="pt-B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 </a:t>
            </a: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ANDAMENTO</a:t>
            </a:r>
            <a:endParaRPr lang="pt-B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2913325"/>
            <a:ext cx="87129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● </a:t>
            </a:r>
            <a:r>
              <a:rPr lang="pt-BR" sz="2800" dirty="0" smtClean="0"/>
              <a:t>Elaboração projeto FAPESP (~ 50%)</a:t>
            </a:r>
          </a:p>
          <a:p>
            <a:r>
              <a:rPr lang="pt-BR" sz="2800" dirty="0" smtClean="0"/>
              <a:t>   </a:t>
            </a:r>
            <a:r>
              <a:rPr lang="pt-BR" sz="2200" dirty="0" smtClean="0"/>
              <a:t>Prazo: set 2016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/>
          </a:p>
          <a:p>
            <a:r>
              <a:rPr lang="pt-BR" sz="2200" dirty="0" smtClean="0"/>
              <a:t>●</a:t>
            </a:r>
            <a:r>
              <a:rPr lang="pt-BR" sz="2800" dirty="0" smtClean="0"/>
              <a:t> Escrevendo proposta para o  Doutorado (~40%) </a:t>
            </a:r>
          </a:p>
          <a:p>
            <a:r>
              <a:rPr lang="pt-BR" sz="2800" dirty="0" smtClean="0"/>
              <a:t>   </a:t>
            </a:r>
            <a:r>
              <a:rPr lang="pt-BR" sz="2200" dirty="0" smtClean="0"/>
              <a:t>Prazo: nov 2016 </a:t>
            </a:r>
          </a:p>
          <a:p>
            <a:endParaRPr lang="pt-BR" sz="1600" dirty="0" smtClean="0"/>
          </a:p>
          <a:p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1340768"/>
            <a:ext cx="89644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/>
              <a:t>Impacto dos aerossóis de queimadas na previsão climática sazonal </a:t>
            </a:r>
            <a:endParaRPr lang="pt-BR" sz="2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59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65906" y="285728"/>
            <a:ext cx="4992110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3000"/>
              </a:spcBef>
              <a:spcAft>
                <a:spcPts val="200"/>
              </a:spcAft>
            </a:pP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 ETAPAS FUTURAS</a:t>
            </a:r>
            <a:endParaRPr lang="pt-BR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700808"/>
            <a:ext cx="87129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● </a:t>
            </a:r>
            <a:r>
              <a:rPr lang="pt-BR" sz="2800" dirty="0" smtClean="0"/>
              <a:t>Estágio Doutorado Sanduíche (2017) </a:t>
            </a:r>
          </a:p>
          <a:p>
            <a:r>
              <a:rPr lang="pt-BR" sz="2200" smtClean="0"/>
              <a:t>   </a:t>
            </a:r>
            <a:r>
              <a:rPr lang="pt-BR" sz="2200" smtClean="0"/>
              <a:t>NASA/Goddard </a:t>
            </a:r>
            <a:r>
              <a:rPr lang="pt-BR" sz="2200" dirty="0" smtClean="0"/>
              <a:t>– Saulo Freitas</a:t>
            </a:r>
            <a:endParaRPr lang="pt-BR" sz="2200" dirty="0"/>
          </a:p>
          <a:p>
            <a:endParaRPr lang="pt-BR" sz="2800" dirty="0" smtClean="0"/>
          </a:p>
          <a:p>
            <a:r>
              <a:rPr lang="pt-BR" sz="2200" dirty="0" smtClean="0"/>
              <a:t>●</a:t>
            </a:r>
            <a:r>
              <a:rPr lang="pt-BR" sz="2800" dirty="0" smtClean="0"/>
              <a:t> Escrever o artigo/tese (2018.1)</a:t>
            </a:r>
          </a:p>
          <a:p>
            <a:endParaRPr lang="pt-BR" sz="2800" dirty="0"/>
          </a:p>
          <a:p>
            <a:r>
              <a:rPr lang="pt-BR" sz="2200" dirty="0"/>
              <a:t>●</a:t>
            </a:r>
            <a:r>
              <a:rPr lang="pt-BR" sz="2800" dirty="0"/>
              <a:t> </a:t>
            </a:r>
            <a:r>
              <a:rPr lang="pt-BR" sz="2800" dirty="0" smtClean="0"/>
              <a:t>Defesa da tese(2018.2)</a:t>
            </a:r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 </a:t>
            </a:r>
          </a:p>
          <a:p>
            <a:endParaRPr lang="pt-BR" sz="1600" dirty="0" smtClean="0"/>
          </a:p>
          <a:p>
            <a:endParaRPr lang="pt-BR" dirty="0" smtClean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45024"/>
            <a:ext cx="1662684" cy="255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64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38438" y="3251200"/>
            <a:ext cx="4425950" cy="576263"/>
          </a:xfrm>
        </p:spPr>
        <p:txBody>
          <a:bodyPr/>
          <a:lstStyle/>
          <a:p>
            <a:pPr algn="ctr" eaLnBrk="1" hangingPunct="1"/>
            <a:r>
              <a:rPr lang="pt-BR" sz="3600" smtClean="0">
                <a:effectLst/>
              </a:rPr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85918" y="357166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</a:rPr>
              <a:t>SUMÁRIO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42910" y="2102242"/>
            <a:ext cx="8358246" cy="275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3000"/>
              </a:spcBef>
              <a:spcAft>
                <a:spcPts val="200"/>
              </a:spcAft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ETAPAS CONCLUÍDAS </a:t>
            </a:r>
          </a:p>
          <a:p>
            <a:pPr marL="342900" indent="-342900">
              <a:lnSpc>
                <a:spcPct val="114000"/>
              </a:lnSpc>
              <a:spcBef>
                <a:spcPts val="3000"/>
              </a:spcBef>
              <a:spcAft>
                <a:spcPts val="200"/>
              </a:spcAft>
              <a:buAutoNum type="arabicPeriod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ETAPAS EM ANDAMENTO</a:t>
            </a:r>
          </a:p>
          <a:p>
            <a:pPr marL="342900" indent="-342900">
              <a:lnSpc>
                <a:spcPct val="114000"/>
              </a:lnSpc>
              <a:spcBef>
                <a:spcPts val="3000"/>
              </a:spcBef>
              <a:spcAft>
                <a:spcPts val="200"/>
              </a:spcAft>
              <a:buAutoNum type="arabicPeriod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ETAPAS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FUTURAS</a:t>
            </a:r>
          </a:p>
          <a:p>
            <a:pPr marL="342900" indent="-342900"/>
            <a:endParaRPr lang="pt-BR" dirty="0" smtClean="0"/>
          </a:p>
          <a:p>
            <a:pPr marL="342900" indent="-34290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14480" y="285728"/>
            <a:ext cx="5010350" cy="44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0"/>
              </a:spcBef>
              <a:spcAft>
                <a:spcPts val="200"/>
              </a:spcAft>
            </a:pPr>
            <a:r>
              <a:rPr lang="pt-BR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 ETAPAS </a:t>
            </a:r>
            <a:r>
              <a:rPr lang="pt-B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CONCLUÍDAS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1772816"/>
            <a:ext cx="89650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● Participação no projeto:</a:t>
            </a:r>
          </a:p>
          <a:p>
            <a:r>
              <a:rPr lang="pt-BR" sz="2400" dirty="0" smtClean="0"/>
              <a:t> </a:t>
            </a:r>
            <a:r>
              <a:rPr lang="pt-BR" sz="2000" dirty="0" smtClean="0"/>
              <a:t>“</a:t>
            </a:r>
            <a:r>
              <a:rPr lang="pt-BR" sz="2000" b="1" dirty="0" smtClean="0"/>
              <a:t>Evaluating aerosols impacts on Numerical Weather Prediction”</a:t>
            </a:r>
            <a:endParaRPr lang="pt-BR" sz="2000" dirty="0" smtClean="0"/>
          </a:p>
          <a:p>
            <a:r>
              <a:rPr lang="pt-BR" sz="2400" dirty="0" smtClean="0"/>
              <a:t>  </a:t>
            </a:r>
            <a:r>
              <a:rPr lang="pt-BR" sz="2000" b="1" dirty="0" smtClean="0"/>
              <a:t>(WMO/WGNE)</a:t>
            </a:r>
          </a:p>
          <a:p>
            <a:r>
              <a:rPr lang="pt-BR" sz="1600" dirty="0" smtClean="0"/>
              <a:t>   Saulo Freitas; Maurício Zarzur; Valter Oliveira; Denis Eiras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● Início do Doutorado 2015.2</a:t>
            </a:r>
          </a:p>
          <a:p>
            <a:endParaRPr lang="pt-BR" sz="2400" dirty="0" smtClean="0"/>
          </a:p>
          <a:p>
            <a:r>
              <a:rPr lang="pt-BR" sz="2800" dirty="0"/>
              <a:t>   - </a:t>
            </a:r>
            <a:r>
              <a:rPr lang="pt-BR" sz="2800" dirty="0" smtClean="0"/>
              <a:t>Créditos requeridos pela instituição 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  - Exame de qualificação</a:t>
            </a:r>
          </a:p>
          <a:p>
            <a:r>
              <a:rPr lang="pt-BR" sz="2400" dirty="0" smtClean="0"/>
              <a:t>   </a:t>
            </a:r>
            <a:endParaRPr lang="pt-BR" sz="2400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5547" y="2116930"/>
            <a:ext cx="428628" cy="42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516" y="4571040"/>
            <a:ext cx="428628" cy="42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746" y="5001352"/>
            <a:ext cx="428628" cy="42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16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Evaluating aerosols impacts on Numerical </a:t>
            </a:r>
            <a:r>
              <a:rPr lang="pt-BR" sz="2400" dirty="0" smtClean="0">
                <a:solidFill>
                  <a:schemeClr val="tx1"/>
                </a:solidFill>
              </a:rPr>
              <a:t>Weather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100" dirty="0" smtClean="0">
                <a:latin typeface="+mj-lt"/>
                <a:ea typeface="Calibri"/>
                <a:cs typeface="Times New Roman" pitchFamily="18" charset="0"/>
              </a:rPr>
              <a:t>This project aims to improve our understanding about the following questions:</a:t>
            </a:r>
          </a:p>
          <a:p>
            <a:pPr>
              <a:spcAft>
                <a:spcPts val="1200"/>
              </a:spcAft>
              <a:buSzPts val="800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100" dirty="0" smtClean="0">
                <a:latin typeface="+mj-lt"/>
                <a:ea typeface="Times New Roman"/>
                <a:cs typeface="Times New Roman" pitchFamily="18" charset="0"/>
              </a:rPr>
              <a:t>How important are aerosols for predicting the physical system (NWP, seasonal, climate) as distinct from predicting the aerosols themselves? </a:t>
            </a:r>
          </a:p>
          <a:p>
            <a:pPr>
              <a:spcAft>
                <a:spcPts val="1200"/>
              </a:spcAft>
              <a:buSzPts val="800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100" dirty="0" smtClean="0">
                <a:latin typeface="+mj-lt"/>
                <a:ea typeface="Times New Roman"/>
                <a:cs typeface="Times New Roman" pitchFamily="18" charset="0"/>
              </a:rPr>
              <a:t>How important is atmospheric model quality for air quality forecasting?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ts val="800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100" dirty="0" smtClean="0">
                <a:latin typeface="+mj-lt"/>
                <a:ea typeface="Times New Roman"/>
                <a:cs typeface="Times New Roman" pitchFamily="18" charset="0"/>
              </a:rPr>
              <a:t>What are the current capabilities of NWP models to simulate aerosol impacts on weather prediction?</a:t>
            </a:r>
            <a:endParaRPr lang="en-US" sz="2100" dirty="0">
              <a:latin typeface="+mj-lt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9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9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Case Studies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74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70" b="5470"/>
          <a:stretch>
            <a:fillRect/>
          </a:stretch>
        </p:blipFill>
        <p:spPr bwMode="auto">
          <a:xfrm>
            <a:off x="381000" y="2286000"/>
            <a:ext cx="2776538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7eb5d406b1f28e01260f6a706700c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96" r="4482"/>
          <a:stretch>
            <a:fillRect/>
          </a:stretch>
        </p:blipFill>
        <p:spPr bwMode="auto">
          <a:xfrm>
            <a:off x="3352800" y="2286000"/>
            <a:ext cx="28019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Content Placeholder 7" descr="Untitled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3" t="7825" r="52498" b="-938"/>
          <a:stretch>
            <a:fillRect/>
          </a:stretch>
        </p:blipFill>
        <p:spPr bwMode="auto">
          <a:xfrm>
            <a:off x="6324600" y="2274952"/>
            <a:ext cx="2438400" cy="3209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381000" y="5562600"/>
            <a:ext cx="27334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arenR"/>
            </a:pPr>
            <a:r>
              <a:rPr lang="en-US" sz="1600" dirty="0">
                <a:latin typeface="+mj-lt"/>
              </a:rPr>
              <a:t>Dust over Egypt: 4/2012</a:t>
            </a: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3352800" y="5562600"/>
            <a:ext cx="2787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j-lt"/>
              </a:rPr>
              <a:t>2) </a:t>
            </a:r>
            <a:r>
              <a:rPr lang="en-US" sz="1600" dirty="0">
                <a:latin typeface="+mj-lt"/>
              </a:rPr>
              <a:t>Pollution in China: 1/2013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6324600" y="5562600"/>
            <a:ext cx="2619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+mj-lt"/>
              </a:rPr>
              <a:t>3) </a:t>
            </a:r>
            <a:r>
              <a:rPr lang="en-US" sz="1600" dirty="0">
                <a:latin typeface="+mj-lt"/>
              </a:rPr>
              <a:t>Smoke in Brazil: 9/2012</a:t>
            </a:r>
          </a:p>
        </p:txBody>
      </p:sp>
    </p:spTree>
    <p:extLst>
      <p:ext uri="{BB962C8B-B14F-4D97-AF65-F5344CB8AC3E}">
        <p14:creationId xmlns:p14="http://schemas.microsoft.com/office/powerpoint/2010/main" xmlns="" val="9482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494"/>
            <a:ext cx="8229600" cy="528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Participants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0770554"/>
              </p:ext>
            </p:extLst>
          </p:nvPr>
        </p:nvGraphicFramePr>
        <p:xfrm>
          <a:off x="258745" y="1484782"/>
          <a:ext cx="8633734" cy="509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0942"/>
                <a:gridCol w="588126"/>
                <a:gridCol w="615481"/>
                <a:gridCol w="656514"/>
                <a:gridCol w="930061"/>
                <a:gridCol w="2366184"/>
                <a:gridCol w="2266426"/>
              </a:tblGrid>
              <a:tr h="505781">
                <a:tc>
                  <a:txBody>
                    <a:bodyPr/>
                    <a:lstStyle/>
                    <a:p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Participants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Case 1 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Case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Type of</a:t>
                      </a:r>
                      <a:r>
                        <a:rPr lang="en-US" sz="1400" b="0" baseline="0" noProof="0" dirty="0" smtClean="0">
                          <a:solidFill>
                            <a:schemeClr val="tx1"/>
                          </a:solidFill>
                        </a:rPr>
                        <a:t> model</a:t>
                      </a:r>
                      <a:endParaRPr lang="en-US" sz="14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Status</a:t>
                      </a: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</a:rPr>
                        <a:t> of the data</a:t>
                      </a:r>
                      <a:endParaRPr lang="en-US" sz="14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People</a:t>
                      </a: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</a:rPr>
                        <a:t> Involved</a:t>
                      </a:r>
                      <a:endParaRPr lang="en-US" sz="1400" b="1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noProof="0" dirty="0" smtClean="0"/>
                        <a:t>CPTEC</a:t>
                      </a:r>
                      <a:endParaRPr lang="en-US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/>
                        <a:t>R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noProof="0" dirty="0" smtClean="0"/>
                        <a:t>aerosol direct effect only</a:t>
                      </a:r>
                      <a:endParaRPr lang="en-US" sz="14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/>
                        <a:t>Saulo Freitas, Mauricio</a:t>
                      </a:r>
                      <a:r>
                        <a:rPr lang="en-US" sz="1400" b="0" baseline="0" noProof="0" dirty="0" smtClean="0"/>
                        <a:t> </a:t>
                      </a:r>
                      <a:r>
                        <a:rPr lang="en-US" sz="1400" b="0" baseline="0" noProof="0" dirty="0" err="1" smtClean="0"/>
                        <a:t>Zarzur</a:t>
                      </a:r>
                      <a:r>
                        <a:rPr lang="en-US" sz="1400" b="0" baseline="0" noProof="0" dirty="0" smtClean="0"/>
                        <a:t>, </a:t>
                      </a:r>
                      <a:r>
                        <a:rPr lang="en-US" sz="1400" b="0" baseline="0" noProof="0" dirty="0" err="1" smtClean="0"/>
                        <a:t>Julliana</a:t>
                      </a:r>
                      <a:r>
                        <a:rPr lang="en-US" sz="1400" b="0" baseline="0" noProof="0" smtClean="0"/>
                        <a:t> Larise</a:t>
                      </a:r>
                      <a:endParaRPr lang="en-US" sz="1400" b="0" noProof="0" dirty="0" smtClean="0"/>
                    </a:p>
                  </a:txBody>
                  <a:tcPr/>
                </a:tc>
              </a:tr>
              <a:tr h="50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noProof="0" smtClean="0"/>
                        <a:t>JMA</a:t>
                      </a:r>
                      <a:endParaRPr lang="en-US" sz="1400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/>
                        <a:t>G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0"/>
                        </a:spcAft>
                      </a:pPr>
                      <a:r>
                        <a:rPr lang="en-US" sz="1400" b="0" noProof="0" dirty="0" err="1" smtClean="0"/>
                        <a:t>ind</a:t>
                      </a:r>
                      <a:r>
                        <a:rPr lang="en-US" sz="1400" b="0" noProof="0" dirty="0" smtClean="0"/>
                        <a:t>,</a:t>
                      </a:r>
                      <a:r>
                        <a:rPr lang="en-US" sz="1400" b="0" baseline="0" noProof="0" dirty="0" smtClean="0"/>
                        <a:t> </a:t>
                      </a:r>
                      <a:r>
                        <a:rPr lang="en-US" sz="1400" b="0" baseline="0" noProof="0" dirty="0" err="1" smtClean="0"/>
                        <a:t>dir</a:t>
                      </a:r>
                      <a:r>
                        <a:rPr lang="en-US" sz="1400" b="0" baseline="0" noProof="0" dirty="0" smtClean="0"/>
                        <a:t>, </a:t>
                      </a:r>
                      <a:r>
                        <a:rPr lang="en-US" sz="1400" b="0" baseline="0" noProof="0" dirty="0" err="1" smtClean="0"/>
                        <a:t>ind+dir</a:t>
                      </a:r>
                      <a:r>
                        <a:rPr lang="en-US" sz="1400" b="0" baseline="0" noProof="0" dirty="0" smtClean="0"/>
                        <a:t>, no-</a:t>
                      </a:r>
                      <a:r>
                        <a:rPr lang="en-US" sz="1400" b="0" baseline="0" noProof="0" dirty="0" err="1" smtClean="0"/>
                        <a:t>aer</a:t>
                      </a:r>
                      <a:r>
                        <a:rPr lang="en-US" sz="1400" b="0" noProof="0" dirty="0" smtClean="0"/>
                        <a:t> </a:t>
                      </a:r>
                      <a:endParaRPr lang="en-US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3000"/>
                        </a:spcAft>
                      </a:pPr>
                      <a:r>
                        <a:rPr lang="en-US" sz="1400" dirty="0" err="1" smtClean="0"/>
                        <a:t>Taichu</a:t>
                      </a:r>
                      <a:r>
                        <a:rPr lang="en-US" sz="1400" dirty="0" smtClean="0"/>
                        <a:t> Tanaka, </a:t>
                      </a:r>
                      <a:r>
                        <a:rPr lang="en-US" sz="1400" dirty="0" err="1" smtClean="0"/>
                        <a:t>Chiasi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Muroi</a:t>
                      </a:r>
                      <a:r>
                        <a:rPr lang="en-US" sz="1400" dirty="0" smtClean="0"/>
                        <a:t> </a:t>
                      </a:r>
                      <a:endParaRPr lang="en-US" sz="1400" b="0" noProof="0" dirty="0"/>
                    </a:p>
                  </a:txBody>
                  <a:tcPr/>
                </a:tc>
              </a:tr>
              <a:tr h="50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noProof="0" smtClean="0"/>
                        <a:t>ECMWF</a:t>
                      </a:r>
                      <a:endParaRPr lang="en-US" sz="1400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/>
                        <a:t>G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noProof="0" smtClean="0"/>
                        <a:t>(</a:t>
                      </a:r>
                      <a:r>
                        <a:rPr lang="en-US" sz="1400" b="0" baseline="0" noProof="0" dirty="0" smtClean="0"/>
                        <a:t>aerosol direct </a:t>
                      </a:r>
                      <a:r>
                        <a:rPr lang="en-US" sz="1400" b="0" baseline="0" noProof="0" smtClean="0"/>
                        <a:t>effect only</a:t>
                      </a:r>
                      <a:endParaRPr lang="en-US" sz="14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noProof="0" dirty="0" smtClean="0"/>
                        <a:t>Angela</a:t>
                      </a:r>
                      <a:r>
                        <a:rPr lang="en-US" sz="1400" b="0" baseline="0" noProof="0" dirty="0" smtClean="0"/>
                        <a:t> Benedetti, Samuel Remy, Jean-Noel </a:t>
                      </a:r>
                      <a:r>
                        <a:rPr lang="en-US" sz="1400" b="0" baseline="0" noProof="0" dirty="0" err="1" smtClean="0"/>
                        <a:t>Thepaut</a:t>
                      </a:r>
                      <a:endParaRPr lang="en-US" sz="1400" b="0" noProof="0" dirty="0" smtClean="0"/>
                    </a:p>
                  </a:txBody>
                  <a:tcPr/>
                </a:tc>
              </a:tr>
              <a:tr h="71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noProof="0" dirty="0" err="1" smtClean="0"/>
                        <a:t>Météo</a:t>
                      </a:r>
                      <a:r>
                        <a:rPr lang="en-US" sz="1400" b="0" noProof="0" dirty="0" smtClean="0"/>
                        <a:t>-France/Met</a:t>
                      </a:r>
                      <a:r>
                        <a:rPr lang="en-US" sz="1400" b="0" baseline="0" noProof="0" dirty="0" smtClean="0"/>
                        <a:t>. Serv. </a:t>
                      </a:r>
                      <a:r>
                        <a:rPr lang="en-US" sz="1400" b="0" noProof="0" dirty="0" smtClean="0"/>
                        <a:t>Algeria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/>
                        <a:t>R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noProof="0" dirty="0" smtClean="0"/>
                        <a:t>aerosol direct effect only</a:t>
                      </a:r>
                      <a:endParaRPr lang="en-US" sz="1400" b="0" noProof="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Morad </a:t>
                      </a:r>
                      <a:r>
                        <a:rPr lang="en-US" sz="1400" dirty="0" err="1" smtClean="0"/>
                        <a:t>Mokhtari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Bouyssel</a:t>
                      </a:r>
                      <a:r>
                        <a:rPr lang="en-US" sz="1400" dirty="0" smtClean="0"/>
                        <a:t> Francois </a:t>
                      </a:r>
                      <a:endParaRPr lang="en-US" sz="1400" b="0" noProof="0" dirty="0"/>
                    </a:p>
                  </a:txBody>
                  <a:tcPr/>
                </a:tc>
              </a:tr>
              <a:tr h="50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noProof="0" dirty="0" smtClean="0"/>
                        <a:t>ESRL/NOAA </a:t>
                      </a:r>
                      <a:endParaRPr lang="en-US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/>
                        <a:t>R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noProof="0" dirty="0" smtClean="0"/>
                        <a:t>aerosol direct and indirect effect only</a:t>
                      </a:r>
                      <a:endParaRPr lang="en-US" sz="14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noProof="0" dirty="0" smtClean="0"/>
                        <a:t>Georg</a:t>
                      </a:r>
                      <a:r>
                        <a:rPr lang="en-US" sz="1400" b="0" baseline="0" noProof="0" dirty="0" smtClean="0"/>
                        <a:t> </a:t>
                      </a:r>
                      <a:r>
                        <a:rPr lang="en-US" sz="1400" b="0" baseline="0" noProof="0" dirty="0" err="1" smtClean="0"/>
                        <a:t>Grell</a:t>
                      </a:r>
                      <a:endParaRPr lang="en-US" sz="1400" b="0" noProof="0" dirty="0"/>
                    </a:p>
                  </a:txBody>
                  <a:tcPr/>
                </a:tc>
              </a:tr>
              <a:tr h="50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noProof="0" dirty="0" smtClean="0"/>
                        <a:t>NASA/Goddard</a:t>
                      </a:r>
                      <a:endParaRPr lang="en-US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/>
                        <a:t>X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/>
                        <a:t>G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baseline="0" noProof="0" dirty="0" smtClean="0"/>
                        <a:t>(direct effect only)</a:t>
                      </a:r>
                      <a:endParaRPr lang="en-US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noProof="0" dirty="0" err="1" smtClean="0"/>
                        <a:t>Arlindo</a:t>
                      </a:r>
                      <a:r>
                        <a:rPr lang="en-US" sz="1400" b="0" noProof="0" dirty="0" smtClean="0"/>
                        <a:t> da Silva</a:t>
                      </a:r>
                      <a:endParaRPr lang="en-US" sz="1400" b="0" noProof="0" dirty="0"/>
                    </a:p>
                  </a:txBody>
                  <a:tcPr/>
                </a:tc>
              </a:tr>
              <a:tr h="714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noProof="0" dirty="0" smtClean="0"/>
                        <a:t>NCEP</a:t>
                      </a:r>
                      <a:endParaRPr lang="en-US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/>
                        <a:t>X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/>
                        <a:t>G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baseline="0" noProof="0" dirty="0" smtClean="0"/>
                        <a:t> (direct effect only)</a:t>
                      </a:r>
                      <a:endParaRPr lang="en-US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Sarah Lu, Yu-Tai </a:t>
                      </a:r>
                      <a:r>
                        <a:rPr lang="en-US" sz="1400" dirty="0" err="1" smtClean="0"/>
                        <a:t>Hou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Shrinivas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Moorthi</a:t>
                      </a:r>
                      <a:r>
                        <a:rPr lang="en-US" sz="1400" dirty="0" smtClean="0"/>
                        <a:t>, and </a:t>
                      </a:r>
                      <a:r>
                        <a:rPr lang="en-US" sz="1400" dirty="0" err="1" smtClean="0"/>
                        <a:t>Fanglin</a:t>
                      </a:r>
                      <a:r>
                        <a:rPr lang="en-US" sz="1400" dirty="0" smtClean="0"/>
                        <a:t> Yang</a:t>
                      </a:r>
                    </a:p>
                  </a:txBody>
                  <a:tcPr/>
                </a:tc>
              </a:tr>
              <a:tr h="505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noProof="0" dirty="0" smtClean="0"/>
                        <a:t>Barcelona Super. Ctr.</a:t>
                      </a:r>
                      <a:endParaRPr lang="en-US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noProof="0" dirty="0" smtClean="0"/>
                        <a:t>R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baseline="0" noProof="0" dirty="0" smtClean="0"/>
                        <a:t>(aerosol direct effect only)</a:t>
                      </a:r>
                      <a:endParaRPr lang="en-US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 smtClean="0"/>
                        <a:t>Oriol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Jorba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Casellas</a:t>
                      </a:r>
                      <a:endParaRPr lang="en-US" sz="1400" b="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3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18" y="1034341"/>
            <a:ext cx="8262811" cy="52245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Case 1 – Smoke in Brazil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Quantitative evaluation for the SAMBBA case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117" y="2169265"/>
            <a:ext cx="5006137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Parameters: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2-meter temperature.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10-meter wind (mag and direction)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rainfall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Observational data: </a:t>
            </a:r>
            <a:r>
              <a:rPr lang="en-US" sz="2400" dirty="0" err="1" smtClean="0"/>
              <a:t>meteo</a:t>
            </a:r>
            <a:r>
              <a:rPr lang="en-US" sz="2400" dirty="0" smtClean="0"/>
              <a:t> surface stations over S. America.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Evaluated time period: 5 – 14 SEP, up to 240-hour forecast.</a:t>
            </a:r>
          </a:p>
        </p:txBody>
      </p:sp>
      <p:pic>
        <p:nvPicPr>
          <p:cNvPr id="8" name="Picture 2" descr="C:\OpenGrADS\Contents\Resources\SampleDatasets\area-AS_SAMBB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42" t="5552" r="16131" b="5028"/>
          <a:stretch/>
        </p:blipFill>
        <p:spPr bwMode="auto">
          <a:xfrm>
            <a:off x="4885065" y="1916832"/>
            <a:ext cx="4258935" cy="40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07260" y="3142793"/>
            <a:ext cx="26041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DOMAIN of EVALUATION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5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8684" y="488433"/>
            <a:ext cx="8620426" cy="5995168"/>
            <a:chOff x="-5200650" y="-8318500"/>
            <a:chExt cx="17145002" cy="17061737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567418" y="21971"/>
              <a:ext cx="8119381" cy="538162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dirty="0" smtClean="0"/>
                <a:t>RMSE </a:t>
              </a:r>
              <a:r>
                <a:rPr lang="pt-BR" dirty="0" err="1" smtClean="0"/>
                <a:t>and</a:t>
              </a:r>
              <a:r>
                <a:rPr lang="pt-BR" dirty="0" smtClean="0"/>
                <a:t> BIAS:  2-m </a:t>
              </a:r>
              <a:r>
                <a:rPr lang="pt-BR" dirty="0" err="1" smtClean="0"/>
                <a:t>Temperature</a:t>
              </a:r>
              <a:endParaRPr lang="pt-BR" dirty="0"/>
            </a:p>
          </p:txBody>
        </p:sp>
        <p:pic>
          <p:nvPicPr>
            <p:cNvPr id="14" name="Picture 2" descr="G:\figure-wgne\new-07-03-2016\para-Saulo\aval-quantitativa\out_sambba\ncep_smoke_temp2m_RMSE-BIAS_SAMBB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00650" y="-8318500"/>
              <a:ext cx="85725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G:\figure-wgne\new-07-03-2016\para-Saulo\aval-quantitativa\out_sambba\nasa_smoke_temp2m_RMSE-BIAS_SAMBB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200650" y="-2989323"/>
              <a:ext cx="8572501" cy="571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G:\figure-wgne\new-07-03-2016\para-Saulo\aval-quantitativa\out_sambba\noaa_smoke_temp2m_RMSE-BIAS_SAMBB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50" y="-8318500"/>
              <a:ext cx="85725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G:\figure-wgne\new-07-03-2016\para-Saulo\aval-quantitativa\out_sambba\cptec_smoke_temp2m_RMSE-BIAS_SAMBB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851" y="-3064879"/>
              <a:ext cx="8572501" cy="571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G:\figure-wgne\new-07-03-2016\para-Saulo\aval-quantitativa\out_sambba\ecmwf_smoke_temp2m_RMSE-BIAS_SAMBB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46902" y="2227188"/>
              <a:ext cx="8572499" cy="651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itle 1"/>
          <p:cNvSpPr txBox="1">
            <a:spLocks/>
          </p:cNvSpPr>
          <p:nvPr/>
        </p:nvSpPr>
        <p:spPr>
          <a:xfrm>
            <a:off x="567418" y="21970"/>
            <a:ext cx="8119381" cy="54544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RMSE/BIAS:  2-m </a:t>
            </a:r>
            <a:r>
              <a:rPr lang="pt-BR" sz="3600" dirty="0" err="1" smtClean="0"/>
              <a:t>Temperature</a:t>
            </a:r>
            <a:r>
              <a:rPr lang="pt-BR" sz="3600" dirty="0" smtClean="0"/>
              <a:t> (</a:t>
            </a:r>
            <a:r>
              <a:rPr lang="pt-BR" sz="3600" dirty="0" err="1" smtClean="0"/>
              <a:t>K</a:t>
            </a:r>
            <a:r>
              <a:rPr lang="pt-BR" sz="3600" dirty="0" smtClean="0"/>
              <a:t>)</a:t>
            </a:r>
            <a:endParaRPr lang="pt-BR" sz="3600" dirty="0"/>
          </a:p>
        </p:txBody>
      </p:sp>
      <p:sp>
        <p:nvSpPr>
          <p:cNvPr id="22" name="CaixaDeTexto 3"/>
          <p:cNvSpPr txBox="1"/>
          <p:nvPr/>
        </p:nvSpPr>
        <p:spPr>
          <a:xfrm>
            <a:off x="0" y="6483602"/>
            <a:ext cx="9144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BIAS:  dashed line                                                                                   RMSE: continuous line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jma_smoke_temp2m_RMSE-BIAS_SAMBBA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879" y="4193986"/>
            <a:ext cx="4316729" cy="23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7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833121"/>
            <a:ext cx="8568953" cy="57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3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829</Words>
  <Application>Microsoft Office PowerPoint</Application>
  <PresentationFormat>Apresentação na tela (4:3)</PresentationFormat>
  <Paragraphs>175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Tema do Office</vt:lpstr>
      <vt:lpstr>Design padrão</vt:lpstr>
      <vt:lpstr>REUNIÃO BRAMS 2016</vt:lpstr>
      <vt:lpstr>Slide 2</vt:lpstr>
      <vt:lpstr>Slide 3</vt:lpstr>
      <vt:lpstr>Evaluating aerosols impacts on Numerical Weather</vt:lpstr>
      <vt:lpstr>Case Studies</vt:lpstr>
      <vt:lpstr>Participants</vt:lpstr>
      <vt:lpstr> Case 1 – Smoke in Brazil Quantitative evaluation for the SAMBBA case</vt:lpstr>
      <vt:lpstr>Slide 8</vt:lpstr>
      <vt:lpstr>Slide 9</vt:lpstr>
      <vt:lpstr>Quantitative evaluation for the SAMBBA case</vt:lpstr>
      <vt:lpstr>Case 2- Extreme Pollution in Beijing</vt:lpstr>
      <vt:lpstr>Slide 12</vt:lpstr>
      <vt:lpstr>Slide 13</vt:lpstr>
      <vt:lpstr>Slide 14</vt:lpstr>
      <vt:lpstr>Slide 15</vt:lpstr>
      <vt:lpstr>Slide 16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</dc:creator>
  <cp:lastModifiedBy>Julliana</cp:lastModifiedBy>
  <cp:revision>46</cp:revision>
  <dcterms:created xsi:type="dcterms:W3CDTF">2012-12-09T21:41:22Z</dcterms:created>
  <dcterms:modified xsi:type="dcterms:W3CDTF">2016-08-22T22:20:46Z</dcterms:modified>
</cp:coreProperties>
</file>