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95" r:id="rId2"/>
    <p:sldMasterId id="2147484208" r:id="rId3"/>
    <p:sldMasterId id="2147484221" r:id="rId4"/>
    <p:sldMasterId id="2147484233" r:id="rId5"/>
    <p:sldMasterId id="2147484246" r:id="rId6"/>
  </p:sldMasterIdLst>
  <p:notesMasterIdLst>
    <p:notesMasterId r:id="rId28"/>
  </p:notesMasterIdLst>
  <p:sldIdLst>
    <p:sldId id="257" r:id="rId7"/>
    <p:sldId id="342" r:id="rId8"/>
    <p:sldId id="343" r:id="rId9"/>
    <p:sldId id="350" r:id="rId10"/>
    <p:sldId id="355" r:id="rId11"/>
    <p:sldId id="346" r:id="rId12"/>
    <p:sldId id="347" r:id="rId13"/>
    <p:sldId id="348" r:id="rId14"/>
    <p:sldId id="344" r:id="rId15"/>
    <p:sldId id="345" r:id="rId16"/>
    <p:sldId id="352" r:id="rId17"/>
    <p:sldId id="322" r:id="rId18"/>
    <p:sldId id="329" r:id="rId19"/>
    <p:sldId id="330" r:id="rId20"/>
    <p:sldId id="337" r:id="rId21"/>
    <p:sldId id="300" r:id="rId22"/>
    <p:sldId id="315" r:id="rId23"/>
    <p:sldId id="331" r:id="rId24"/>
    <p:sldId id="354" r:id="rId25"/>
    <p:sldId id="263" r:id="rId26"/>
    <p:sldId id="349" r:id="rId27"/>
  </p:sldIdLst>
  <p:sldSz cx="9144000" cy="6858000" type="screen4x3"/>
  <p:notesSz cx="6669088" cy="9926638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Intermittency in models rainfall is a good tests for validating the parameterisation scheme. This figure looks at the </a:t>
            </a:r>
            <a:r>
              <a:rPr lang="en-GB" dirty="0" err="1" smtClean="0"/>
              <a:t>precip</a:t>
            </a:r>
            <a:r>
              <a:rPr lang="en-GB" dirty="0" smtClean="0"/>
              <a:t>(t) and </a:t>
            </a:r>
            <a:r>
              <a:rPr lang="en-GB" dirty="0" err="1" smtClean="0"/>
              <a:t>precip</a:t>
            </a:r>
            <a:r>
              <a:rPr lang="en-GB" dirty="0" smtClean="0"/>
              <a:t>(t+1) for a 24 hours period during the convective phase. The two models that are </a:t>
            </a:r>
            <a:r>
              <a:rPr lang="en-GB" dirty="0" err="1" smtClean="0"/>
              <a:t>are</a:t>
            </a:r>
            <a:r>
              <a:rPr lang="en-GB" dirty="0" smtClean="0"/>
              <a:t> having little relationship between </a:t>
            </a:r>
            <a:r>
              <a:rPr lang="en-GB" dirty="0" err="1" smtClean="0"/>
              <a:t>timesteps</a:t>
            </a:r>
            <a:r>
              <a:rPr lang="en-GB" dirty="0" smtClean="0"/>
              <a:t> are </a:t>
            </a:r>
            <a:r>
              <a:rPr lang="en-GB" dirty="0" err="1" smtClean="0"/>
              <a:t>MetUM</a:t>
            </a:r>
            <a:r>
              <a:rPr lang="en-GB" dirty="0" smtClean="0"/>
              <a:t>, CanCM4 and GISS, while MRI and MIROC have near </a:t>
            </a:r>
            <a:r>
              <a:rPr lang="en-GB" dirty="0" err="1" smtClean="0"/>
              <a:t>persistant</a:t>
            </a:r>
            <a:r>
              <a:rPr lang="en-GB" dirty="0" smtClean="0"/>
              <a:t> rainfall from one time step to the other.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AA279-E805-4A5A-B81E-F9DF8DF97D6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3D3C9-A5FD-469B-9EB7-9AD3D444055D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C349D-2413-4D36-87D1-58A4D4AF2E66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C349D-2413-4D36-87D1-58A4D4AF2E66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773238"/>
            <a:ext cx="6934200" cy="47513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Section slide heading Arial 40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645150"/>
            <a:ext cx="7896225" cy="6635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Section slide subtitle heading Arial 20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</a:p>
        </p:txBody>
      </p:sp>
    </p:spTree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81" r:id="rId5"/>
    <p:sldLayoutId id="2147484177" r:id="rId6"/>
    <p:sldLayoutId id="2147484178" r:id="rId7"/>
    <p:sldLayoutId id="2147484179" r:id="rId8"/>
    <p:sldLayoutId id="2147484180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effectLst/>
              </a:defRPr>
            </a:lvl1pPr>
          </a:lstStyle>
          <a:p>
            <a:pPr eaLnBrk="0" hangingPunct="0">
              <a:lnSpc>
                <a:spcPct val="100000"/>
              </a:lnSpc>
              <a:defRPr/>
            </a:pPr>
            <a:r>
              <a:rPr lang="en-GB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1"/>
                </a:solidFill>
                <a:effectLst/>
              </a:defRPr>
            </a:lvl1pPr>
          </a:lstStyle>
          <a:p>
            <a:pPr eaLnBrk="0" hangingPunct="0">
              <a:lnSpc>
                <a:spcPct val="100000"/>
              </a:lnSpc>
              <a:defRPr/>
            </a:pPr>
            <a:r>
              <a:rPr lang="en-GB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rgbClr val="FFFFFF"/>
                </a:solidFill>
              </a:ln>
              <a:solidFill>
                <a:srgbClr val="00ADD0"/>
              </a:solidFill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4/22/2016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  <a:ea typeface="+mn-ea"/>
                <a:cs typeface="+mn-cs"/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Ongoing work to improve convection in the 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Keith Williams (most of the work by Martin Willett)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WGNE-31, 28/04/16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6934200" cy="120912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Current problems </a:t>
            </a:r>
            <a:br>
              <a:rPr lang="en-US" sz="3600" dirty="0" smtClean="0"/>
            </a:br>
            <a:r>
              <a:rPr lang="en-US" sz="2400" dirty="0" smtClean="0"/>
              <a:t>No correlation with dynamics at </a:t>
            </a:r>
            <a:r>
              <a:rPr lang="en-US" sz="2400" dirty="0" err="1" smtClean="0"/>
              <a:t>timestep</a:t>
            </a:r>
            <a:r>
              <a:rPr lang="en-US" sz="2400" dirty="0" smtClean="0"/>
              <a:t>/</a:t>
            </a:r>
            <a:r>
              <a:rPr lang="en-US" sz="2400" dirty="0" err="1" smtClean="0"/>
              <a:t>gridpoint</a:t>
            </a:r>
            <a:r>
              <a:rPr lang="en-US" sz="2400" dirty="0" smtClean="0"/>
              <a:t> level (although well correlated when </a:t>
            </a:r>
            <a:r>
              <a:rPr lang="en-US" sz="2400" dirty="0" err="1" smtClean="0"/>
              <a:t>meaned</a:t>
            </a:r>
            <a:r>
              <a:rPr lang="en-US" sz="2400" dirty="0" smtClean="0"/>
              <a:t>)</a:t>
            </a:r>
            <a:endParaRPr lang="en-GB" sz="2400" dirty="0" smtClean="0"/>
          </a:p>
        </p:txBody>
      </p:sp>
      <p:pic>
        <p:nvPicPr>
          <p:cNvPr id="6" name="Content Placeholder 2" descr="Fig_PDF-WapSST2_Precip_002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69" r="-508" b="-821"/>
          <a:stretch>
            <a:fillRect/>
          </a:stretch>
        </p:blipFill>
        <p:spPr bwMode="auto">
          <a:xfrm>
            <a:off x="4860032" y="1909356"/>
            <a:ext cx="4043226" cy="414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r="49505" b="54171"/>
          <a:stretch>
            <a:fillRect/>
          </a:stretch>
        </p:blipFill>
        <p:spPr bwMode="auto">
          <a:xfrm>
            <a:off x="450625" y="1988840"/>
            <a:ext cx="4046481" cy="2796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301208"/>
            <a:ext cx="338437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Prince Xavier – correlation between w and </a:t>
            </a:r>
            <a:r>
              <a:rPr lang="en-GB" sz="1600" dirty="0" err="1" smtClean="0">
                <a:solidFill>
                  <a:srgbClr val="0070C0"/>
                </a:solidFill>
              </a:rPr>
              <a:t>precip</a:t>
            </a:r>
            <a:r>
              <a:rPr lang="en-GB" sz="1600" dirty="0" smtClean="0">
                <a:solidFill>
                  <a:srgbClr val="0070C0"/>
                </a:solidFill>
              </a:rPr>
              <a:t>.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237312"/>
            <a:ext cx="255577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Harun Rashid (CSIRO)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10" name="Picture 9" descr="k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813230"/>
            <a:ext cx="3563168" cy="3978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© Crown copyright   Met Office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00113" y="4797425"/>
            <a:ext cx="525606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ea typeface="+mn-ea"/>
                <a:cs typeface="+mn-cs"/>
              </a:rPr>
              <a:t>Convective Memory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(Lack of) Memory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1484784"/>
            <a:ext cx="8207375" cy="48628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ea typeface="+mn-ea"/>
                <a:cs typeface="+mn-cs"/>
              </a:rPr>
              <a:t>The real atmosphere has “memory” on all spatial </a:t>
            </a: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scales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Scales that we can resolve      (</a:t>
            </a:r>
            <a:r>
              <a:rPr lang="en-GB" sz="2000" dirty="0" err="1" smtClean="0">
                <a:solidFill>
                  <a:srgbClr val="000000"/>
                </a:solidFill>
                <a:ea typeface="+mn-ea"/>
                <a:cs typeface="+mn-cs"/>
              </a:rPr>
              <a:t>gridbox</a:t>
            </a: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mean)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Scales that we cannot resolve      (</a:t>
            </a:r>
            <a:r>
              <a:rPr lang="en-GB" sz="2000" dirty="0" err="1" smtClean="0">
                <a:solidFill>
                  <a:srgbClr val="000000"/>
                </a:solidFill>
                <a:ea typeface="+mn-ea"/>
                <a:cs typeface="+mn-cs"/>
              </a:rPr>
              <a:t>subgrid</a:t>
            </a:r>
            <a:r>
              <a:rPr lang="en-GB" sz="2000" dirty="0" smtClean="0">
                <a:solidFill>
                  <a:srgbClr val="000000"/>
                </a:solidFill>
                <a:ea typeface="+mn-ea"/>
                <a:cs typeface="+mn-cs"/>
              </a:rPr>
              <a:t> deviation)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But the model only has memory on resolved scales, i.e.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Convection develops and operates on unresolved scales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Need to parameterize it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Tries to determine             from           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Could the convection parameterization be improved if we had memory of convective scales?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46624" y="1772816"/>
          <a:ext cx="315912" cy="601663"/>
        </p:xfrm>
        <a:graphic>
          <a:graphicData uri="http://schemas.openxmlformats.org/presentationml/2006/ole">
            <p:oleObj spid="_x0000_s3074" name="Equation" r:id="rId4" imgW="126720" imgH="2412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4733726" y="2374479"/>
          <a:ext cx="414338" cy="508000"/>
        </p:xfrm>
        <a:graphic>
          <a:graphicData uri="http://schemas.openxmlformats.org/presentationml/2006/ole">
            <p:oleObj spid="_x0000_s3075" name="Equation" r:id="rId5" imgW="164880" imgH="2030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98264" y="3429000"/>
          <a:ext cx="7950200" cy="604837"/>
        </p:xfrm>
        <a:graphic>
          <a:graphicData uri="http://schemas.openxmlformats.org/presentationml/2006/ole">
            <p:oleObj spid="_x0000_s3076" name="Equation" r:id="rId6" imgW="31748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347864" y="5085184"/>
          <a:ext cx="823913" cy="504056"/>
        </p:xfrm>
        <a:graphic>
          <a:graphicData uri="http://schemas.openxmlformats.org/presentationml/2006/ole">
            <p:oleObj spid="_x0000_s3077" name="Equation" r:id="rId7" imgW="330120" imgH="21564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816326" y="5057427"/>
          <a:ext cx="1339850" cy="531813"/>
        </p:xfrm>
        <a:graphic>
          <a:graphicData uri="http://schemas.openxmlformats.org/presentationml/2006/ole">
            <p:oleObj spid="_x0000_s3078" name="Equation" r:id="rId8" imgW="60948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6934200" cy="1209129"/>
          </a:xfrm>
        </p:spPr>
        <p:txBody>
          <a:bodyPr/>
          <a:lstStyle/>
          <a:p>
            <a:pPr eaLnBrk="1" hangingPunct="1"/>
            <a:r>
              <a:rPr lang="en-GB" sz="3600" dirty="0" smtClean="0"/>
              <a:t>Convective memory</a:t>
            </a:r>
            <a:endParaRPr lang="en-GB" sz="2400" dirty="0" smtClean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95536" y="1484784"/>
            <a:ext cx="8207375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+mn-ea"/>
                <a:cs typeface="+mn-cs"/>
              </a:rPr>
              <a:t>New 3-dimensional prognostic P̅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GB" sz="24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endParaRPr lang="en-GB" sz="24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+mn-ea"/>
                <a:cs typeface="+mn-cs"/>
              </a:rPr>
              <a:t>Measure of recent convective activity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+mn-ea"/>
                <a:cs typeface="+mn-cs"/>
              </a:rPr>
              <a:t>Based on convective precipitation at the surface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+mn-ea"/>
                <a:cs typeface="+mn-cs"/>
              </a:rPr>
              <a:t>Non-precipitating convection also contributes a bit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+mn-ea"/>
                <a:cs typeface="+mn-cs"/>
              </a:rPr>
              <a:t>Source non-zero on levels where convection is operating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Fully </a:t>
            </a:r>
            <a:r>
              <a:rPr lang="en-GB" sz="2400" dirty="0" err="1" smtClean="0">
                <a:solidFill>
                  <a:srgbClr val="000000"/>
                </a:solidFill>
              </a:rPr>
              <a:t>advected</a:t>
            </a:r>
            <a:endParaRPr lang="en-GB" sz="24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55576" y="1988840"/>
          <a:ext cx="2181225" cy="838200"/>
        </p:xfrm>
        <a:graphic>
          <a:graphicData uri="http://schemas.openxmlformats.org/presentationml/2006/ole">
            <p:oleObj spid="_x0000_s61442" name="Equation" r:id="rId4" imgW="1091880" imgH="41904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563888" y="2132856"/>
          <a:ext cx="5148262" cy="482600"/>
        </p:xfrm>
        <a:graphic>
          <a:graphicData uri="http://schemas.openxmlformats.org/presentationml/2006/ole">
            <p:oleObj spid="_x0000_s61443" name="Equation" r:id="rId5" imgW="2577960" imgH="241200" progId="Equation.3">
              <p:embed/>
            </p:oleObj>
          </a:graphicData>
        </a:graphic>
      </p:graphicFrame>
      <p:cxnSp>
        <p:nvCxnSpPr>
          <p:cNvPr id="8" name="Straight Arrow Connector 7"/>
          <p:cNvCxnSpPr>
            <a:stCxn id="16" idx="0"/>
          </p:cNvCxnSpPr>
          <p:nvPr/>
        </p:nvCxnSpPr>
        <p:spPr bwMode="auto">
          <a:xfrm flipV="1">
            <a:off x="1763688" y="2636912"/>
            <a:ext cx="288032" cy="36004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8" idx="0"/>
          </p:cNvCxnSpPr>
          <p:nvPr/>
        </p:nvCxnSpPr>
        <p:spPr bwMode="auto">
          <a:xfrm flipH="1" flipV="1">
            <a:off x="2699792" y="2636912"/>
            <a:ext cx="360040" cy="36004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87624" y="2996952"/>
            <a:ext cx="1152128" cy="4062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source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2996952"/>
            <a:ext cx="1008112" cy="406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decay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2240" y="2996952"/>
            <a:ext cx="2232248" cy="4062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surface </a:t>
            </a:r>
            <a:r>
              <a:rPr lang="en-GB" sz="2400" dirty="0" err="1" smtClean="0">
                <a:solidFill>
                  <a:srgbClr val="0070C0"/>
                </a:solidFill>
              </a:rPr>
              <a:t>precip</a:t>
            </a:r>
            <a:endParaRPr lang="en-GB" sz="2400" dirty="0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/>
          <p:cNvCxnSpPr>
            <a:stCxn id="26" idx="0"/>
          </p:cNvCxnSpPr>
          <p:nvPr/>
        </p:nvCxnSpPr>
        <p:spPr bwMode="auto">
          <a:xfrm flipH="1" flipV="1">
            <a:off x="7812360" y="2636912"/>
            <a:ext cx="36004" cy="36004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23928" y="2996952"/>
            <a:ext cx="2736304" cy="40626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vertical expansion</a:t>
            </a:r>
            <a:endParaRPr lang="en-GB" sz="2400" dirty="0">
              <a:solidFill>
                <a:srgbClr val="0070C0"/>
              </a:solidFill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292080" y="2564904"/>
            <a:ext cx="144016" cy="432048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7663"/>
            <a:ext cx="6934200" cy="1209129"/>
          </a:xfrm>
        </p:spPr>
        <p:txBody>
          <a:bodyPr/>
          <a:lstStyle/>
          <a:p>
            <a:pPr eaLnBrk="1" hangingPunct="1"/>
            <a:r>
              <a:rPr lang="en-GB" sz="3600" dirty="0" smtClean="0"/>
              <a:t>Adding convective memory</a:t>
            </a:r>
            <a:endParaRPr lang="en-GB" sz="2400" dirty="0" smtClean="0"/>
          </a:p>
        </p:txBody>
      </p:sp>
      <p:pic>
        <p:nvPicPr>
          <p:cNvPr id="6" name="Picture 5" descr="EVDA37_201507311200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78830"/>
            <a:ext cx="7815263" cy="34623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60032" y="3501008"/>
            <a:ext cx="3816424" cy="2880320"/>
            <a:chOff x="4860032" y="3501008"/>
            <a:chExt cx="3816424" cy="288032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860032" y="5057889"/>
              <a:ext cx="3816424" cy="1323439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n-GB" sz="2000" dirty="0" smtClean="0">
                  <a:solidFill>
                    <a:srgbClr val="FF0000"/>
                  </a:solidFill>
                  <a:ea typeface="+mn-ea"/>
                  <a:cs typeface="+mn-cs"/>
                </a:rPr>
                <a:t>Low recent convective activity</a:t>
              </a:r>
            </a:p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FF0000"/>
                  </a:solidFill>
                  <a:ea typeface="+mn-ea"/>
                  <a:cs typeface="+mn-cs"/>
                </a:rPr>
                <a:t>Small convective clouds</a:t>
              </a:r>
            </a:p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FF0000"/>
                  </a:solidFill>
                  <a:ea typeface="+mn-ea"/>
                  <a:cs typeface="+mn-cs"/>
                </a:rPr>
                <a:t>High entrainment rates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732240" y="3501008"/>
              <a:ext cx="936104" cy="64807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537" y="2348880"/>
            <a:ext cx="6336703" cy="4032448"/>
            <a:chOff x="395537" y="2348880"/>
            <a:chExt cx="6336703" cy="4032448"/>
          </a:xfrm>
        </p:grpSpPr>
        <p:sp>
          <p:nvSpPr>
            <p:cNvPr id="9220" name="Text Box 3"/>
            <p:cNvSpPr txBox="1">
              <a:spLocks noChangeArrowheads="1"/>
            </p:cNvSpPr>
            <p:nvPr/>
          </p:nvSpPr>
          <p:spPr bwMode="auto">
            <a:xfrm>
              <a:off x="395537" y="5057889"/>
              <a:ext cx="3816424" cy="1323439"/>
            </a:xfrm>
            <a:prstGeom prst="rect">
              <a:avLst/>
            </a:prstGeom>
            <a:noFill/>
            <a:ln w="254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n-GB" sz="2000" dirty="0" smtClean="0">
                  <a:solidFill>
                    <a:srgbClr val="0070C0"/>
                  </a:solidFill>
                  <a:ea typeface="+mn-ea"/>
                  <a:cs typeface="+mn-cs"/>
                </a:rPr>
                <a:t>High recent convective activity</a:t>
              </a:r>
            </a:p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0070C0"/>
                  </a:solidFill>
                  <a:ea typeface="+mn-ea"/>
                  <a:cs typeface="+mn-cs"/>
                </a:rPr>
                <a:t>Large convective clouds</a:t>
              </a:r>
            </a:p>
            <a:p>
              <a:pPr marL="342900" indent="-342900" eaLnBrk="0" hangingPunct="0">
                <a:lnSpc>
                  <a:spcPct val="100000"/>
                </a:lnSpc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GB" sz="2000" dirty="0" smtClean="0">
                  <a:solidFill>
                    <a:srgbClr val="0070C0"/>
                  </a:solidFill>
                  <a:ea typeface="+mn-ea"/>
                  <a:cs typeface="+mn-cs"/>
                </a:rPr>
                <a:t>Low entrainment rates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96136" y="2348880"/>
              <a:ext cx="936104" cy="648072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SCM: Toga </a:t>
            </a:r>
            <a:r>
              <a:rPr lang="en-US" dirty="0" err="1" smtClean="0"/>
              <a:t>Coare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700808"/>
            <a:ext cx="47525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Control (</a:t>
            </a:r>
            <a:r>
              <a:rPr lang="en-GB" sz="2400" dirty="0" smtClean="0">
                <a:solidFill>
                  <a:srgbClr val="031F73">
                    <a:lumMod val="60000"/>
                    <a:lumOff val="40000"/>
                  </a:srgbClr>
                </a:solidFill>
              </a:rPr>
              <a:t>blue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</a:p>
          <a:p>
            <a:pPr marL="781200" lvl="2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single entrainment rate for deep convection</a:t>
            </a:r>
          </a:p>
          <a:p>
            <a:pPr marL="324000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Convective memory (</a:t>
            </a:r>
            <a:r>
              <a:rPr lang="en-GB" sz="2400" dirty="0" smtClean="0">
                <a:solidFill>
                  <a:srgbClr val="FF0000"/>
                </a:solidFill>
              </a:rPr>
              <a:t>red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</a:p>
          <a:p>
            <a:pPr marL="781200" lvl="2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broad spectrum of entrainment rates</a:t>
            </a:r>
          </a:p>
          <a:p>
            <a:pPr marL="781200" lvl="2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Deepest convection is deeper</a:t>
            </a:r>
          </a:p>
          <a:p>
            <a:pPr marL="781200" lvl="2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More terminating at mid-levels (</a:t>
            </a:r>
            <a:r>
              <a:rPr lang="en-GB" sz="2400" dirty="0" err="1" smtClean="0">
                <a:solidFill>
                  <a:schemeClr val="bg2"/>
                </a:solidFill>
              </a:rPr>
              <a:t>congestus</a:t>
            </a:r>
            <a:r>
              <a:rPr lang="en-GB" sz="2400" dirty="0" smtClean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6381328"/>
            <a:ext cx="259228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Michael Whitall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311" y="3140968"/>
            <a:ext cx="2545569" cy="276999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GB" sz="1800" dirty="0" smtClean="0">
                <a:solidFill>
                  <a:srgbClr val="031F73"/>
                </a:solidFill>
                <a:cs typeface="+mn-cs"/>
              </a:rPr>
              <a:t>Entrainment rate (km^-1)</a:t>
            </a:r>
          </a:p>
        </p:txBody>
      </p:sp>
      <p:pic>
        <p:nvPicPr>
          <p:cNvPr id="14" name="Picture 13" descr="cct_histo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049" y="3449521"/>
            <a:ext cx="3291847" cy="3291847"/>
          </a:xfrm>
          <a:prstGeom prst="rect">
            <a:avLst/>
          </a:prstGeom>
        </p:spPr>
      </p:pic>
      <p:pic>
        <p:nvPicPr>
          <p:cNvPr id="15" name="Picture 14" descr="mainascent_entrainment_histogram_500h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452781" cy="1691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55002" y="2179338"/>
            <a:ext cx="1090043" cy="276999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GB" sz="1800" dirty="0" smtClean="0">
                <a:solidFill>
                  <a:srgbClr val="031F73"/>
                </a:solidFill>
                <a:cs typeface="+mn-cs"/>
              </a:rPr>
              <a:t>Frequency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296340" y="4832844"/>
            <a:ext cx="3372718" cy="276999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GB" sz="1800" dirty="0" smtClean="0">
                <a:solidFill>
                  <a:schemeClr val="accent3"/>
                </a:solidFill>
                <a:ea typeface="+mn-ea"/>
                <a:cs typeface="+mn-cs"/>
              </a:rPr>
              <a:t>Convective cloud-top height (km)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6581001"/>
            <a:ext cx="1800200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GB" sz="1800" dirty="0" smtClean="0">
                <a:solidFill>
                  <a:schemeClr val="accent3"/>
                </a:solidFill>
                <a:ea typeface="+mn-ea"/>
                <a:cs typeface="+mn-cs"/>
              </a:rPr>
              <a:t>Frequency</a:t>
            </a:r>
          </a:p>
        </p:txBody>
      </p:sp>
    </p:spTree>
    <p:extLst>
      <p:ext uri="{BB962C8B-B14F-4D97-AF65-F5344CB8AC3E}">
        <p14:creationId xmlns="" xmlns:p14="http://schemas.microsoft.com/office/powerpoint/2010/main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Impact on diurnal cycle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04048" y="1662767"/>
            <a:ext cx="38884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Control (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blue</a:t>
            </a:r>
            <a:r>
              <a:rPr lang="en-GB" sz="2000" dirty="0" smtClean="0">
                <a:solidFill>
                  <a:schemeClr val="bg2"/>
                </a:solidFill>
              </a:rPr>
              <a:t>)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Peak around local noon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Too little overnight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Memory (</a:t>
            </a:r>
            <a:r>
              <a:rPr lang="en-GB" sz="2000" dirty="0" smtClean="0">
                <a:solidFill>
                  <a:srgbClr val="FF0000"/>
                </a:solidFill>
              </a:rPr>
              <a:t>red</a:t>
            </a:r>
            <a:r>
              <a:rPr lang="en-GB" sz="2000" dirty="0" smtClean="0">
                <a:solidFill>
                  <a:schemeClr val="bg2"/>
                </a:solidFill>
              </a:rPr>
              <a:t>)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Peak delayed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Reduced amplitude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More overnight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>
                <a:solidFill>
                  <a:schemeClr val="bg2"/>
                </a:solidFill>
              </a:rPr>
              <a:t>But sometimes still have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Spurious minimum in model </a:t>
            </a:r>
            <a:r>
              <a:rPr lang="en-GB" sz="2000" dirty="0" err="1" smtClean="0">
                <a:solidFill>
                  <a:schemeClr val="bg2"/>
                </a:solidFill>
              </a:rPr>
              <a:t>precip</a:t>
            </a:r>
            <a:r>
              <a:rPr lang="en-GB" sz="2000" dirty="0" smtClean="0">
                <a:solidFill>
                  <a:schemeClr val="bg2"/>
                </a:solidFill>
              </a:rPr>
              <a:t> in the late afternoon ...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... which often coincides with observed peak</a:t>
            </a:r>
          </a:p>
        </p:txBody>
      </p:sp>
      <p:pic>
        <p:nvPicPr>
          <p:cNvPr id="9" name="Picture 8" descr="amip_precip_diurnal_cycle_reg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5557"/>
            <a:ext cx="4562866" cy="5193803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N320 NWP case study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TRMM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Control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Memory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2514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Convective memory reduces the amount of “light” precipitation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Increases the frequency of heavy precipitation and generates more coherent structure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Starting to look a little more realistic but limited skill?</a:t>
            </a:r>
          </a:p>
        </p:txBody>
      </p:sp>
      <p:pic>
        <p:nvPicPr>
          <p:cNvPr id="15" name="Picture 14" descr="trmm3_Africa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2622042" cy="2731294"/>
          </a:xfrm>
          <a:prstGeom prst="rect">
            <a:avLst/>
          </a:prstGeom>
        </p:spPr>
      </p:pic>
      <p:pic>
        <p:nvPicPr>
          <p:cNvPr id="16" name="Picture 15" descr="GA6#136.16_Africa_20110809_T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6102" y="1916832"/>
            <a:ext cx="2622042" cy="2731294"/>
          </a:xfrm>
          <a:prstGeom prst="rect">
            <a:avLst/>
          </a:prstGeom>
        </p:spPr>
      </p:pic>
      <p:pic>
        <p:nvPicPr>
          <p:cNvPr id="17" name="Picture 16" descr="GA6#136.16#57.19.2_Africa_20110809_T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422" y="1916832"/>
            <a:ext cx="2622042" cy="273129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rmm_hovm_W_Africa_20110809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200" y="1944000"/>
            <a:ext cx="2656948" cy="20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N320 NWP case study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TRMM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Control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1556792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Memory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25144"/>
            <a:ext cx="83529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Control and Memory both capture AEW</a:t>
            </a:r>
          </a:p>
          <a:p>
            <a:pPr marL="781200" lvl="1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Possibly too fast and too strong in this case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Control has a spurious peak in convection around local noon</a:t>
            </a:r>
          </a:p>
          <a:p>
            <a:pPr marL="324000" indent="-3240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Memory reduces this peak</a:t>
            </a:r>
          </a:p>
        </p:txBody>
      </p:sp>
      <p:pic>
        <p:nvPicPr>
          <p:cNvPr id="19" name="Picture 18" descr="GA6#136.16_hovm_W_Africa_201108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526" y="1947664"/>
            <a:ext cx="2656618" cy="2057400"/>
          </a:xfrm>
          <a:prstGeom prst="rect">
            <a:avLst/>
          </a:prstGeom>
        </p:spPr>
      </p:pic>
      <p:pic>
        <p:nvPicPr>
          <p:cNvPr id="20" name="Picture 19" descr="GA6#136.16#57.19.2_hovm_W_Africa_201108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846" y="1947664"/>
            <a:ext cx="2656618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1560" y="1484784"/>
            <a:ext cx="8352928" cy="52014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There are a number of problems related to convection in the UM (diurnal cycle, temporal intermittency, lack of spatial organisation, …).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Currently testing adding memory to the convection scheme using a new prognostic that measures recent convective activity:</a:t>
            </a:r>
          </a:p>
          <a:p>
            <a:pPr marL="781200" lvl="1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Vary entrainment rate in a physically plausible manner</a:t>
            </a:r>
          </a:p>
          <a:p>
            <a:pPr marL="781200" lvl="1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NWP performance and mean climate are not degraded</a:t>
            </a:r>
          </a:p>
          <a:p>
            <a:pPr marL="781200" lvl="1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Instantaneous structure of precipitation is improved</a:t>
            </a:r>
          </a:p>
          <a:p>
            <a:pPr marL="781200" lvl="1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Diurnal cycle of convection is improved</a:t>
            </a:r>
          </a:p>
          <a:p>
            <a:pPr marL="324000" indent="-32400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2"/>
                </a:solidFill>
              </a:rPr>
              <a:t>Still more work to do, especially around intermittency and coupling to dynamics.</a:t>
            </a:r>
          </a:p>
        </p:txBody>
      </p:sp>
    </p:spTree>
    <p:extLst>
      <p:ext uri="{BB962C8B-B14F-4D97-AF65-F5344CB8AC3E}">
        <p14:creationId xmlns="" xmlns:p14="http://schemas.microsoft.com/office/powerpoint/2010/main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i-ai647_mi-ah288_precip_jja_diurnal_phase_cnt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032448" cy="1612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4624"/>
            <a:ext cx="6984776" cy="934656"/>
          </a:xfrm>
        </p:spPr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980728"/>
            <a:ext cx="7596336" cy="504056"/>
          </a:xfrm>
        </p:spPr>
        <p:txBody>
          <a:bodyPr/>
          <a:lstStyle/>
          <a:p>
            <a:r>
              <a:rPr lang="en-US" dirty="0" smtClean="0"/>
              <a:t>Diurnal harmonic – convection peaks too early</a:t>
            </a:r>
            <a:endParaRPr lang="en-US" dirty="0"/>
          </a:p>
        </p:txBody>
      </p:sp>
      <p:pic>
        <p:nvPicPr>
          <p:cNvPr id="10" name="Picture 9" descr="mi-ai191_mi-ah326_precip_jja_diurnal_phase_cl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032448" cy="16129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9712" y="1628800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TRMM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628800"/>
            <a:ext cx="165618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Model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81300" y="2383740"/>
            <a:ext cx="9997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Phase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9" name="Picture 28" descr="mi-ai647_mi-ah288_precip_jja_diurnal_amplitude_cnt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01008"/>
            <a:ext cx="4032448" cy="1612980"/>
          </a:xfrm>
          <a:prstGeom prst="rect">
            <a:avLst/>
          </a:prstGeom>
        </p:spPr>
      </p:pic>
      <p:pic>
        <p:nvPicPr>
          <p:cNvPr id="30" name="Picture 29" descr="mi-ai191_mi-ah326_precip_jja_diurnal_amplitude_cli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4032448" cy="16129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-501517" y="3540062"/>
            <a:ext cx="14401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Amplitude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5445224"/>
            <a:ext cx="83529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2"/>
                </a:solidFill>
              </a:rPr>
              <a:t>Convection peaks over land at local noon rather than late evening</a:t>
            </a:r>
          </a:p>
        </p:txBody>
      </p:sp>
    </p:spTree>
    <p:extLst>
      <p:ext uri="{BB962C8B-B14F-4D97-AF65-F5344CB8AC3E}">
        <p14:creationId xmlns:p14="http://schemas.microsoft.com/office/powerpoint/2010/main" xmlns="" val="30392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5573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Starting to look at the convective closure</a:t>
            </a:r>
            <a:endParaRPr lang="en-GB" sz="3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 descr="toga_precip_G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6576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Here, the convective closure is redundant.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The mean convective mass-flux / rainfall over several </a:t>
            </a:r>
            <a:r>
              <a:rPr lang="en-GB" sz="1800" dirty="0" err="1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timesteps</a:t>
            </a:r>
            <a:r>
              <a:rPr lang="en-GB" sz="1800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 is controlled by the % of </a:t>
            </a:r>
            <a:r>
              <a:rPr lang="en-GB" sz="1800" dirty="0" err="1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timesteps</a:t>
            </a:r>
            <a:r>
              <a:rPr lang="en-GB" sz="1800" dirty="0" smtClean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 on which convection is active.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Max (hourly-mean) rain-rate happens here even though the closure implies smaller instantaneous mass-fluxes than earlier.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rPr>
              <a:t>The convective trigger is actually what controls the (hourly-mean) rainfall. Considering allowing triggering to control the closure</a:t>
            </a:r>
            <a:endParaRPr lang="en-GB" sz="1800" dirty="0">
              <a:solidFill>
                <a:srgbClr val="00B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2819400"/>
            <a:ext cx="3810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nv_ts_0_GA6.0#136.19.1_90_11.png"/>
          <p:cNvPicPr>
            <a:picLocks noChangeAspect="1"/>
          </p:cNvPicPr>
          <p:nvPr/>
        </p:nvPicPr>
        <p:blipFill>
          <a:blip r:embed="rId2" cstate="print"/>
          <a:srcRect t="14855"/>
          <a:stretch>
            <a:fillRect/>
          </a:stretch>
        </p:blipFill>
        <p:spPr>
          <a:xfrm>
            <a:off x="395536" y="1196752"/>
            <a:ext cx="8023860" cy="53285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6934200" cy="120912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Current problems </a:t>
            </a:r>
            <a:br>
              <a:rPr lang="en-US" sz="3600" dirty="0" smtClean="0"/>
            </a:br>
            <a:r>
              <a:rPr lang="en-GB" sz="2400" dirty="0" smtClean="0"/>
              <a:t>Convective temporal intermittency</a:t>
            </a:r>
            <a:br>
              <a:rPr lang="en-GB" sz="2400" dirty="0" smtClean="0"/>
            </a:br>
            <a:r>
              <a:rPr lang="en-GB" sz="2400" dirty="0" smtClean="0"/>
              <a:t>10 day time series from a single grid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3429000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day 10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936104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day 0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7429500" cy="1371600"/>
          </a:xfrm>
        </p:spPr>
        <p:txBody>
          <a:bodyPr/>
          <a:lstStyle/>
          <a:p>
            <a:r>
              <a:rPr lang="en-GB" sz="3200" smtClean="0"/>
              <a:t>Time-step intermittency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1249363"/>
            <a:ext cx="5472113" cy="5508625"/>
            <a:chOff x="2267744" y="1249702"/>
            <a:chExt cx="5472608" cy="5508260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1249702"/>
              <a:ext cx="5472608" cy="5508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939964" y="4940394"/>
              <a:ext cx="1763872" cy="18175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156325" y="5368925"/>
            <a:ext cx="24479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precip (t) vs prec (t+1)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589240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Prince Xavier</a:t>
            </a:r>
          </a:p>
          <a:p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MJO-TF – GASS </a:t>
            </a:r>
            <a:r>
              <a:rPr lang="en-GB" sz="1600" dirty="0" err="1" smtClean="0">
                <a:solidFill>
                  <a:srgbClr val="0070C0"/>
                </a:solidFill>
              </a:rPr>
              <a:t>diabatic</a:t>
            </a:r>
            <a:r>
              <a:rPr lang="en-GB" sz="1600" dirty="0" smtClean="0">
                <a:solidFill>
                  <a:srgbClr val="0070C0"/>
                </a:solidFill>
              </a:rPr>
              <a:t> processes project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© Crown copyright   Met Office</a:t>
            </a:r>
            <a:endParaRPr lang="en-GB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91680" y="404664"/>
            <a:ext cx="6984776" cy="93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problems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91680" y="980728"/>
            <a:ext cx="7452320" cy="504056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14400" rtl="0" eaLnBrk="0" fontAlgn="base" latinLnBrk="0" hangingPunct="0">
              <a:lnSpc>
                <a:spcPct val="90000"/>
              </a:lnSpc>
              <a:spcBef>
                <a:spcPts val="208"/>
              </a:spcBef>
              <a:spcAft>
                <a:spcPts val="208"/>
              </a:spcAft>
              <a:buClrTx/>
              <a:buSzTx/>
              <a:tabLst/>
              <a:defRPr/>
            </a:pPr>
            <a:r>
              <a:rPr lang="en-US" sz="240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Convection does not evolve through </a:t>
            </a:r>
            <a:r>
              <a:rPr lang="en-US" sz="2400" kern="0" noProof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congestus</a:t>
            </a:r>
            <a:r>
              <a:rPr lang="en-US" sz="2400" kern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phase</a:t>
            </a:r>
          </a:p>
          <a:p>
            <a:pPr marL="261938" marR="0" lvl="0" indent="-261938" algn="l" defTabSz="914400" rtl="0" eaLnBrk="0" fontAlgn="base" latinLnBrk="0" hangingPunct="0">
              <a:lnSpc>
                <a:spcPct val="90000"/>
              </a:lnSpc>
              <a:spcBef>
                <a:spcPts val="208"/>
              </a:spcBef>
              <a:spcAft>
                <a:spcPts val="208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(example in build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of the MJO)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50696"/>
          <a:stretch>
            <a:fillRect/>
          </a:stretch>
        </p:blipFill>
        <p:spPr bwMode="auto">
          <a:xfrm>
            <a:off x="179512" y="2492896"/>
            <a:ext cx="8789275" cy="338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7704" y="2276872"/>
            <a:ext cx="1152128" cy="4062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ERA-I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276872"/>
            <a:ext cx="1152128" cy="4062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Model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949280"/>
            <a:ext cx="338437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Prince Xavier – MJO lead-lag composite of RH</a:t>
            </a:r>
            <a:endParaRPr lang="en-GB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cip_n96_ga6_ga7_01.png"/>
          <p:cNvPicPr>
            <a:picLocks noChangeAspect="1"/>
          </p:cNvPicPr>
          <p:nvPr/>
        </p:nvPicPr>
        <p:blipFill>
          <a:blip r:embed="rId2" cstate="print"/>
          <a:srcRect l="6667" t="35185" r="12500" b="5556"/>
          <a:stretch>
            <a:fillRect/>
          </a:stretch>
        </p:blipFill>
        <p:spPr>
          <a:xfrm>
            <a:off x="0" y="1600200"/>
            <a:ext cx="9144000" cy="377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N96 AMIP simulations.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GA6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GA7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Precip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 mm day-1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6934200" cy="12091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smtClean="0"/>
              <a:t>Current problems </a:t>
            </a:r>
            <a:br>
              <a:rPr lang="en-US" sz="3600" dirty="0" smtClean="0"/>
            </a:br>
            <a:r>
              <a:rPr lang="en-GB" sz="2400" dirty="0" smtClean="0"/>
              <a:t>Convective spatial intermittency (lack of organisation)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168" y="6381328"/>
            <a:ext cx="259228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Michael Whitall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cip_n96_ga6_ga7_02.png"/>
          <p:cNvPicPr>
            <a:picLocks noChangeAspect="1"/>
          </p:cNvPicPr>
          <p:nvPr/>
        </p:nvPicPr>
        <p:blipFill>
          <a:blip r:embed="rId2" cstate="print"/>
          <a:srcRect l="6667" t="35185" r="12500" b="5556"/>
          <a:stretch>
            <a:fillRect/>
          </a:stretch>
        </p:blipFill>
        <p:spPr>
          <a:xfrm>
            <a:off x="0" y="1600200"/>
            <a:ext cx="9144000" cy="377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N96 AMIP simulations.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GA6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GA7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Precip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 mm day-1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6934200" cy="12091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smtClean="0"/>
              <a:t>Current problems </a:t>
            </a:r>
            <a:br>
              <a:rPr lang="en-US" sz="3600" dirty="0" smtClean="0"/>
            </a:br>
            <a:r>
              <a:rPr lang="en-GB" sz="2400" dirty="0" smtClean="0"/>
              <a:t>Convective spatial intermittency (lack of organisation)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6381328"/>
            <a:ext cx="259228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Michael Whitall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ecip_n96_ga6_ga7_03.png"/>
          <p:cNvPicPr>
            <a:picLocks noChangeAspect="1"/>
          </p:cNvPicPr>
          <p:nvPr/>
        </p:nvPicPr>
        <p:blipFill>
          <a:blip r:embed="rId2" cstate="print"/>
          <a:srcRect l="6667" t="35185" r="12500" b="5556"/>
          <a:stretch>
            <a:fillRect/>
          </a:stretch>
        </p:blipFill>
        <p:spPr>
          <a:xfrm>
            <a:off x="0" y="1600200"/>
            <a:ext cx="9144000" cy="377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N96 AMIP simulations.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GA6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GA7</a:t>
            </a:r>
            <a:endParaRPr lang="en-GB" sz="1800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Precip</a:t>
            </a: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 mm day-1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6934200" cy="120912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smtClean="0"/>
              <a:t>Current problems </a:t>
            </a:r>
            <a:br>
              <a:rPr lang="en-US" sz="3600" dirty="0" smtClean="0"/>
            </a:br>
            <a:r>
              <a:rPr lang="en-GB" sz="2400" dirty="0" smtClean="0"/>
              <a:t>Convective spatial intermittency (lack of organisation)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6381328"/>
            <a:ext cx="259228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Michael Whitall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© Crown copyright   Met Office</a:t>
            </a:r>
            <a:endParaRPr lang="en-GB" sz="1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6" name="Picture 5" descr="trmm3_W_Pac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859977" cy="3796298"/>
          </a:xfrm>
          <a:prstGeom prst="rect">
            <a:avLst/>
          </a:prstGeom>
        </p:spPr>
      </p:pic>
      <p:pic>
        <p:nvPicPr>
          <p:cNvPr id="7" name="Picture 6" descr="GA6_136p16_W_Pac_20110809_T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3850181" cy="3796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2060848"/>
            <a:ext cx="16561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TRMM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060848"/>
            <a:ext cx="1224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Model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59224" y="332656"/>
            <a:ext cx="6984776" cy="93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When accumulated too many points have a little rain, too few have a lot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CCFF33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cientific_template">
  <a:themeElements>
    <a:clrScheme name="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4199</TotalTime>
  <Words>763</Words>
  <Application>Microsoft Office PowerPoint</Application>
  <PresentationFormat>On-screen Show (4:3)</PresentationFormat>
  <Paragraphs>149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Blank master</vt:lpstr>
      <vt:lpstr>2_Blank Presentation</vt:lpstr>
      <vt:lpstr>3_Blank Presentation</vt:lpstr>
      <vt:lpstr>1_Blank master</vt:lpstr>
      <vt:lpstr>Office Theme</vt:lpstr>
      <vt:lpstr>scientific_template</vt:lpstr>
      <vt:lpstr>Equation</vt:lpstr>
      <vt:lpstr>Ongoing work to improve convection in the UM</vt:lpstr>
      <vt:lpstr>Current problems</vt:lpstr>
      <vt:lpstr>Current problems  Convective temporal intermittency 10 day time series from a single grid point</vt:lpstr>
      <vt:lpstr>Time-step intermittency</vt:lpstr>
      <vt:lpstr>Slide 5</vt:lpstr>
      <vt:lpstr>Current problems  Convective spatial intermittency (lack of organisation)</vt:lpstr>
      <vt:lpstr>Current problems  Convective spatial intermittency (lack of organisation)</vt:lpstr>
      <vt:lpstr>Current problems  Convective spatial intermittency (lack of organisation)</vt:lpstr>
      <vt:lpstr>Slide 9</vt:lpstr>
      <vt:lpstr>Current problems  No correlation with dynamics at timestep/gridpoint level (although well correlated when meaned)</vt:lpstr>
      <vt:lpstr>Slide 11</vt:lpstr>
      <vt:lpstr>(Lack of) Memory</vt:lpstr>
      <vt:lpstr>Convective memory</vt:lpstr>
      <vt:lpstr>Adding convective memory</vt:lpstr>
      <vt:lpstr>SCM: Toga Coare</vt:lpstr>
      <vt:lpstr>Impact on diurnal cycle</vt:lpstr>
      <vt:lpstr>N320 NWP case study</vt:lpstr>
      <vt:lpstr>N320 NWP case study</vt:lpstr>
      <vt:lpstr>Summary</vt:lpstr>
      <vt:lpstr>Slide 20</vt:lpstr>
      <vt:lpstr>Slide 21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Williams-general</cp:lastModifiedBy>
  <cp:revision>499</cp:revision>
  <cp:lastPrinted>2004-10-15T09:34:20Z</cp:lastPrinted>
  <dcterms:created xsi:type="dcterms:W3CDTF">2009-08-03T14:32:49Z</dcterms:created>
  <dcterms:modified xsi:type="dcterms:W3CDTF">2016-04-22T16:43:45Z</dcterms:modified>
</cp:coreProperties>
</file>